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  <p:sldId id="257" r:id="rId20"/>
    <p:sldId id="277" r:id="rId21"/>
  </p:sldIdLst>
  <p:sldSz cx="18288000" cy="10287000"/>
  <p:notesSz cx="6858000" cy="9144000"/>
  <p:embeddedFontLst>
    <p:embeddedFont>
      <p:font typeface="Aileron Heavy" panose="020B0604020202020204" charset="0"/>
      <p:regular r:id="rId22"/>
    </p:embeddedFont>
    <p:embeddedFont>
      <p:font typeface="Aileron Regular Bold" panose="020B0604020202020204" charset="0"/>
      <p:regular r:id="rId23"/>
    </p:embeddedFont>
    <p:embeddedFont>
      <p:font typeface="Bantayog Light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Lovelo" panose="020B0604020202020204" charset="0"/>
      <p:regular r:id="rId31"/>
    </p:embeddedFont>
    <p:embeddedFont>
      <p:font typeface="Poppins ExtraBold" panose="00000900000000000000" pitchFamily="2" charset="0"/>
      <p:regular r:id="rId32"/>
      <p:bold r:id="rId33"/>
      <p:boldItalic r:id="rId34"/>
    </p:embeddedFont>
    <p:embeddedFont>
      <p:font typeface="Poppins ExtraBold Bold" panose="020B0604020202020204" charset="0"/>
      <p:regular r:id="rId35"/>
    </p:embeddedFont>
    <p:embeddedFont>
      <p:font typeface="Poppins Medium" panose="00000600000000000000" pitchFamily="2" charset="0"/>
      <p:regular r:id="rId36"/>
      <p:italic r:id="rId37"/>
    </p:embeddedFont>
    <p:embeddedFont>
      <p:font typeface="Poppins Medium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svg"/><Relationship Id="rId7" Type="http://schemas.openxmlformats.org/officeDocument/2006/relationships/image" Target="../media/image50.svg"/><Relationship Id="rId12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17.sv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62.png"/><Relationship Id="rId4" Type="http://schemas.openxmlformats.org/officeDocument/2006/relationships/image" Target="../media/image8.svg"/><Relationship Id="rId9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49.png"/><Relationship Id="rId18" Type="http://schemas.openxmlformats.org/officeDocument/2006/relationships/image" Target="../media/image75.svg"/><Relationship Id="rId3" Type="http://schemas.openxmlformats.org/officeDocument/2006/relationships/image" Target="../media/image6.svg"/><Relationship Id="rId21" Type="http://schemas.openxmlformats.org/officeDocument/2006/relationships/image" Target="../media/image78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4.png"/><Relationship Id="rId2" Type="http://schemas.openxmlformats.org/officeDocument/2006/relationships/image" Target="../media/image5.png"/><Relationship Id="rId16" Type="http://schemas.openxmlformats.org/officeDocument/2006/relationships/image" Target="../media/image17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2.png"/><Relationship Id="rId5" Type="http://schemas.openxmlformats.org/officeDocument/2006/relationships/image" Target="../media/image8.svg"/><Relationship Id="rId15" Type="http://schemas.openxmlformats.org/officeDocument/2006/relationships/image" Target="../media/image16.png"/><Relationship Id="rId10" Type="http://schemas.openxmlformats.org/officeDocument/2006/relationships/image" Target="../media/image71.jpeg"/><Relationship Id="rId19" Type="http://schemas.openxmlformats.org/officeDocument/2006/relationships/image" Target="../media/image76.png"/><Relationship Id="rId4" Type="http://schemas.openxmlformats.org/officeDocument/2006/relationships/image" Target="../media/image7.png"/><Relationship Id="rId9" Type="http://schemas.openxmlformats.org/officeDocument/2006/relationships/image" Target="../media/image70.png"/><Relationship Id="rId14" Type="http://schemas.openxmlformats.org/officeDocument/2006/relationships/image" Target="../media/image50.svg"/><Relationship Id="rId22" Type="http://schemas.openxmlformats.org/officeDocument/2006/relationships/image" Target="../media/image7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8.svg"/><Relationship Id="rId17" Type="http://schemas.openxmlformats.org/officeDocument/2006/relationships/image" Target="../media/image31.jpeg"/><Relationship Id="rId2" Type="http://schemas.openxmlformats.org/officeDocument/2006/relationships/image" Target="../media/image18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svg"/><Relationship Id="rId1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5.png"/><Relationship Id="rId18" Type="http://schemas.openxmlformats.org/officeDocument/2006/relationships/image" Target="../media/image32.png"/><Relationship Id="rId26" Type="http://schemas.openxmlformats.org/officeDocument/2006/relationships/image" Target="../media/image40.svg"/><Relationship Id="rId3" Type="http://schemas.openxmlformats.org/officeDocument/2006/relationships/image" Target="../media/image19.svg"/><Relationship Id="rId21" Type="http://schemas.openxmlformats.org/officeDocument/2006/relationships/image" Target="../media/image35.sv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17" Type="http://schemas.openxmlformats.org/officeDocument/2006/relationships/image" Target="../media/image24.png"/><Relationship Id="rId25" Type="http://schemas.openxmlformats.org/officeDocument/2006/relationships/image" Target="../media/image39.png"/><Relationship Id="rId2" Type="http://schemas.openxmlformats.org/officeDocument/2006/relationships/image" Target="../media/image18.png"/><Relationship Id="rId16" Type="http://schemas.openxmlformats.org/officeDocument/2006/relationships/image" Target="../media/image28.svg"/><Relationship Id="rId20" Type="http://schemas.openxmlformats.org/officeDocument/2006/relationships/image" Target="../media/image34.pn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30.svg"/><Relationship Id="rId19" Type="http://schemas.openxmlformats.org/officeDocument/2006/relationships/image" Target="../media/image33.svg"/><Relationship Id="rId4" Type="http://schemas.openxmlformats.org/officeDocument/2006/relationships/image" Target="../media/image31.jpeg"/><Relationship Id="rId9" Type="http://schemas.openxmlformats.org/officeDocument/2006/relationships/image" Target="../media/image29.png"/><Relationship Id="rId14" Type="http://schemas.openxmlformats.org/officeDocument/2006/relationships/image" Target="../media/image26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43" t="1106" r="443"/>
          <a:stretch>
            <a:fillRect/>
          </a:stretch>
        </p:blipFill>
        <p:spPr>
          <a:xfrm>
            <a:off x="0" y="22764"/>
            <a:ext cx="18288000" cy="102642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5717" y="6286500"/>
            <a:ext cx="7296565" cy="1501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76"/>
              </a:lnSpc>
              <a:spcBef>
                <a:spcPct val="0"/>
              </a:spcBef>
            </a:pPr>
            <a:r>
              <a:rPr lang="en-US" sz="8768" dirty="0" err="1">
                <a:solidFill>
                  <a:srgbClr val="FFFFFF"/>
                </a:solidFill>
                <a:latin typeface="Lovelo"/>
              </a:rPr>
              <a:t>NightWatCh</a:t>
            </a:r>
            <a:endParaRPr lang="en-US" sz="8768" dirty="0">
              <a:solidFill>
                <a:srgbClr val="FFFFFF"/>
              </a:solidFill>
              <a:latin typeface="Lovel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784861" y="2826247"/>
            <a:ext cx="12718279" cy="71540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03777" y="319866"/>
            <a:ext cx="928044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NIR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9287" y="1791161"/>
            <a:ext cx="13389427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Aileron Heavy"/>
              </a:rPr>
              <a:t>Diffuse Reflectance Spectroscopy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51" b="10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34195" y="440935"/>
            <a:ext cx="9958317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1F1A1D"/>
                </a:solidFill>
                <a:latin typeface="Aileron Heavy"/>
              </a:rPr>
              <a:t>FUNCTIONAL BLOCK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96390" y="-409647"/>
            <a:ext cx="1639238" cy="1639238"/>
          </a:xfrm>
          <a:custGeom>
            <a:avLst/>
            <a:gdLst/>
            <a:ahLst/>
            <a:cxnLst/>
            <a:rect l="l" t="t" r="r" b="b"/>
            <a:pathLst>
              <a:path w="1639238" h="1639238">
                <a:moveTo>
                  <a:pt x="0" y="0"/>
                </a:moveTo>
                <a:lnTo>
                  <a:pt x="1639239" y="0"/>
                </a:lnTo>
                <a:lnTo>
                  <a:pt x="1639239" y="1639238"/>
                </a:lnTo>
                <a:lnTo>
                  <a:pt x="0" y="163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0538" y="9467381"/>
            <a:ext cx="1639238" cy="1639238"/>
          </a:xfrm>
          <a:custGeom>
            <a:avLst/>
            <a:gdLst/>
            <a:ahLst/>
            <a:cxnLst/>
            <a:rect l="l" t="t" r="r" b="b"/>
            <a:pathLst>
              <a:path w="1639238" h="1639238">
                <a:moveTo>
                  <a:pt x="0" y="0"/>
                </a:moveTo>
                <a:lnTo>
                  <a:pt x="1639238" y="0"/>
                </a:lnTo>
                <a:lnTo>
                  <a:pt x="1639238" y="1639238"/>
                </a:lnTo>
                <a:lnTo>
                  <a:pt x="0" y="163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92321">
            <a:off x="-635861" y="-204823"/>
            <a:ext cx="2246762" cy="1229591"/>
          </a:xfrm>
          <a:custGeom>
            <a:avLst/>
            <a:gdLst/>
            <a:ahLst/>
            <a:cxnLst/>
            <a:rect l="l" t="t" r="r" b="b"/>
            <a:pathLst>
              <a:path w="2246762" h="1229591">
                <a:moveTo>
                  <a:pt x="0" y="0"/>
                </a:moveTo>
                <a:lnTo>
                  <a:pt x="2246762" y="0"/>
                </a:lnTo>
                <a:lnTo>
                  <a:pt x="2246762" y="1229591"/>
                </a:lnTo>
                <a:lnTo>
                  <a:pt x="0" y="122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7C2AE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 rot="5400000">
            <a:off x="2198603" y="-11274445"/>
            <a:ext cx="8024236" cy="21371340"/>
          </a:xfrm>
          <a:custGeom>
            <a:avLst/>
            <a:gdLst/>
            <a:ahLst/>
            <a:cxnLst/>
            <a:rect l="l" t="t" r="r" b="b"/>
            <a:pathLst>
              <a:path w="8024236" h="21371340">
                <a:moveTo>
                  <a:pt x="0" y="0"/>
                </a:moveTo>
                <a:lnTo>
                  <a:pt x="8024236" y="0"/>
                </a:lnTo>
                <a:lnTo>
                  <a:pt x="8024236" y="21371340"/>
                </a:lnTo>
                <a:lnTo>
                  <a:pt x="0" y="2137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</a:blip>
            <a:stretch>
              <a:fillRect l="-15917" r="-159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21660" y="532989"/>
            <a:ext cx="115470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Proof of concept: Research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666" y="2068124"/>
            <a:ext cx="17725027" cy="729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1) Overview of NIR technology</a:t>
            </a:r>
          </a:p>
          <a:p>
            <a:pPr algn="just">
              <a:lnSpc>
                <a:spcPts val="2659"/>
              </a:lnSpc>
            </a:pPr>
            <a:r>
              <a:rPr lang="en-US" sz="1899" dirty="0">
                <a:solidFill>
                  <a:srgbClr val="FFFFFF"/>
                </a:solidFill>
                <a:latin typeface="Canva Sans"/>
              </a:rPr>
              <a:t>Prospects and limitations of non-invasive blood glucose monitoring using near-infrared spectroscopy</a:t>
            </a:r>
          </a:p>
          <a:p>
            <a:pPr algn="just">
              <a:lnSpc>
                <a:spcPts val="2659"/>
              </a:lnSpc>
            </a:pPr>
            <a:r>
              <a:rPr lang="en-US" sz="1899" dirty="0">
                <a:solidFill>
                  <a:srgbClr val="FFFFFF"/>
                </a:solidFill>
                <a:latin typeface="Canva Sans"/>
              </a:rPr>
              <a:t>Yadav et al. - Biomedical Signal Processing and Control – 2015</a:t>
            </a:r>
          </a:p>
          <a:p>
            <a:pPr algn="just">
              <a:lnSpc>
                <a:spcPts val="2659"/>
              </a:lnSpc>
            </a:pPr>
            <a:endParaRPr lang="en-US" sz="1899" dirty="0">
              <a:solidFill>
                <a:srgbClr val="FFFFFF"/>
              </a:solidFill>
              <a:latin typeface="Canva Sans"/>
            </a:endParaRP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</a:rPr>
              <a:t>2) Overcoming attenuation problems, Poor Glucose Concentration and SNR problems using IR lasers</a:t>
            </a:r>
          </a:p>
          <a:p>
            <a:pPr algn="just">
              <a:lnSpc>
                <a:spcPts val="2659"/>
              </a:lnSpc>
            </a:pPr>
            <a:r>
              <a:rPr lang="en-US" sz="1899" dirty="0">
                <a:solidFill>
                  <a:srgbClr val="FFFFFF"/>
                </a:solidFill>
                <a:latin typeface="Canva Sans"/>
              </a:rPr>
              <a:t>High snr glucose monitoring using a SWIR super- continuum light ... - </a:t>
            </a:r>
            <a:r>
              <a:rPr lang="en-US" sz="1899" dirty="0" err="1">
                <a:solidFill>
                  <a:srgbClr val="FFFFFF"/>
                </a:solidFill>
                <a:latin typeface="Canva Sans"/>
              </a:rPr>
              <a:t>islam</a:t>
            </a:r>
            <a:r>
              <a:rPr lang="en-US" sz="1899" dirty="0">
                <a:solidFill>
                  <a:srgbClr val="FFFFFF"/>
                </a:solidFill>
                <a:latin typeface="Canva Sans"/>
              </a:rPr>
              <a:t>. Available at: https://islam.engin.umich.edu/wp-content/uploads/sites/57/2017/12/glucose.pdf (Accessed: 06 June 2023). </a:t>
            </a:r>
          </a:p>
          <a:p>
            <a:pPr algn="just">
              <a:lnSpc>
                <a:spcPts val="2659"/>
              </a:lnSpc>
            </a:pPr>
            <a:endParaRPr lang="en-US" sz="1899" dirty="0">
              <a:solidFill>
                <a:srgbClr val="FFFFFF"/>
              </a:solidFill>
              <a:latin typeface="Canva Sans"/>
            </a:endParaRPr>
          </a:p>
          <a:p>
            <a:pPr algn="just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Canva Sans"/>
              </a:rPr>
              <a:t>3) Selecting proper NIR band for our device:</a:t>
            </a:r>
          </a:p>
          <a:p>
            <a:pPr algn="just">
              <a:lnSpc>
                <a:spcPts val="2659"/>
              </a:lnSpc>
            </a:pPr>
            <a:r>
              <a:rPr lang="en-US" sz="1899" dirty="0" err="1">
                <a:solidFill>
                  <a:srgbClr val="FFFFFF"/>
                </a:solidFill>
                <a:latin typeface="Canva Sans"/>
              </a:rPr>
              <a:t>Hotmartua</a:t>
            </a:r>
            <a:r>
              <a:rPr lang="en-US" sz="1899" dirty="0">
                <a:solidFill>
                  <a:srgbClr val="FFFFFF"/>
                </a:solidFill>
                <a:latin typeface="Canva Sans"/>
              </a:rPr>
              <a:t>, R. et al. (2015) ‘Noninvasive blood glucose detection using near infrared sensor’, 2015 International Conference on Electrical Engineering and Informatics (ICEEI) [Preprint]. doi:10.1109/iceei.2015.7352586. </a:t>
            </a:r>
          </a:p>
          <a:p>
            <a:pPr algn="just">
              <a:lnSpc>
                <a:spcPts val="2659"/>
              </a:lnSpc>
            </a:pPr>
            <a:endParaRPr lang="en-US" sz="1899" dirty="0">
              <a:solidFill>
                <a:srgbClr val="FFFFFF"/>
              </a:solidFill>
              <a:latin typeface="Canva Sans"/>
            </a:endParaRPr>
          </a:p>
          <a:p>
            <a:pPr algn="just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Canva Sans"/>
              </a:rPr>
              <a:t>4) NIR diffuse reflectance spectroscopy </a:t>
            </a:r>
          </a:p>
          <a:p>
            <a:pPr algn="just">
              <a:lnSpc>
                <a:spcPts val="2659"/>
              </a:lnSpc>
            </a:pPr>
            <a:r>
              <a:rPr lang="en-US" sz="1899" dirty="0" err="1">
                <a:solidFill>
                  <a:srgbClr val="FFFFFF"/>
                </a:solidFill>
                <a:latin typeface="Canva Sans"/>
              </a:rPr>
              <a:t>Maruo</a:t>
            </a:r>
            <a:r>
              <a:rPr lang="en-US" sz="1899" dirty="0">
                <a:solidFill>
                  <a:srgbClr val="FFFFFF"/>
                </a:solidFill>
                <a:latin typeface="Canva Sans"/>
              </a:rPr>
              <a:t>, K. et al. (2003) ‘in </a:t>
            </a:r>
            <a:r>
              <a:rPr lang="en-US" sz="1899" dirty="0" err="1">
                <a:solidFill>
                  <a:srgbClr val="FFFFFF"/>
                </a:solidFill>
                <a:latin typeface="Canva Sans"/>
              </a:rPr>
              <a:t>vivononinvasive</a:t>
            </a:r>
            <a:r>
              <a:rPr lang="en-US" sz="1899" dirty="0">
                <a:solidFill>
                  <a:srgbClr val="FFFFFF"/>
                </a:solidFill>
                <a:latin typeface="Canva Sans"/>
              </a:rPr>
              <a:t> measurement of blood glucose by near-infrared diffuse-reflectance spectroscopy’, Applied Spectroscopy, 57(10), pp. 1236–1244. doi:10.1366/000370203769699090. </a:t>
            </a:r>
          </a:p>
          <a:p>
            <a:pPr algn="just">
              <a:lnSpc>
                <a:spcPts val="2659"/>
              </a:lnSpc>
            </a:pPr>
            <a:endParaRPr lang="en-US" sz="1899" dirty="0">
              <a:solidFill>
                <a:srgbClr val="FFFFFF"/>
              </a:solidFill>
              <a:latin typeface="Canva Sans"/>
            </a:endParaRPr>
          </a:p>
          <a:p>
            <a:pPr algn="just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Canva Sans"/>
              </a:rPr>
              <a:t>5) baseline drift, is it a problem for our device ? </a:t>
            </a:r>
          </a:p>
          <a:p>
            <a:pPr algn="just">
              <a:lnSpc>
                <a:spcPts val="2659"/>
              </a:lnSpc>
            </a:pPr>
            <a:r>
              <a:rPr lang="en-US" sz="1899" dirty="0">
                <a:solidFill>
                  <a:srgbClr val="FFFFFF"/>
                </a:solidFill>
                <a:latin typeface="Canva Sans"/>
              </a:rPr>
              <a:t>"A Comparative Study of Baseline Drift Removal Methods for ECG Signals" by Zhang et al. (2018) compares the performance of different baseline drift removal methods on ECG signals."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87468">
            <a:off x="-1472903" y="30269"/>
            <a:ext cx="7368721" cy="7368721"/>
          </a:xfrm>
          <a:custGeom>
            <a:avLst/>
            <a:gdLst/>
            <a:ahLst/>
            <a:cxnLst/>
            <a:rect l="l" t="t" r="r" b="b"/>
            <a:pathLst>
              <a:path w="7368721" h="7368721">
                <a:moveTo>
                  <a:pt x="0" y="0"/>
                </a:moveTo>
                <a:lnTo>
                  <a:pt x="7368721" y="0"/>
                </a:lnTo>
                <a:lnTo>
                  <a:pt x="7368721" y="7368722"/>
                </a:lnTo>
                <a:lnTo>
                  <a:pt x="0" y="7368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96390" y="-409647"/>
            <a:ext cx="1639238" cy="1639238"/>
          </a:xfrm>
          <a:custGeom>
            <a:avLst/>
            <a:gdLst/>
            <a:ahLst/>
            <a:cxnLst/>
            <a:rect l="l" t="t" r="r" b="b"/>
            <a:pathLst>
              <a:path w="1639238" h="1639238">
                <a:moveTo>
                  <a:pt x="0" y="0"/>
                </a:moveTo>
                <a:lnTo>
                  <a:pt x="1639239" y="0"/>
                </a:lnTo>
                <a:lnTo>
                  <a:pt x="1639239" y="1639238"/>
                </a:lnTo>
                <a:lnTo>
                  <a:pt x="0" y="163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10538" y="9467381"/>
            <a:ext cx="1639238" cy="1639238"/>
          </a:xfrm>
          <a:custGeom>
            <a:avLst/>
            <a:gdLst/>
            <a:ahLst/>
            <a:cxnLst/>
            <a:rect l="l" t="t" r="r" b="b"/>
            <a:pathLst>
              <a:path w="1639238" h="1639238">
                <a:moveTo>
                  <a:pt x="0" y="0"/>
                </a:moveTo>
                <a:lnTo>
                  <a:pt x="1639238" y="0"/>
                </a:lnTo>
                <a:lnTo>
                  <a:pt x="1639238" y="1639238"/>
                </a:lnTo>
                <a:lnTo>
                  <a:pt x="0" y="163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592321">
            <a:off x="-635861" y="-204823"/>
            <a:ext cx="2246762" cy="1229591"/>
          </a:xfrm>
          <a:custGeom>
            <a:avLst/>
            <a:gdLst/>
            <a:ahLst/>
            <a:cxnLst/>
            <a:rect l="l" t="t" r="r" b="b"/>
            <a:pathLst>
              <a:path w="2246762" h="1229591">
                <a:moveTo>
                  <a:pt x="0" y="0"/>
                </a:moveTo>
                <a:lnTo>
                  <a:pt x="2246762" y="0"/>
                </a:lnTo>
                <a:lnTo>
                  <a:pt x="2246762" y="1229591"/>
                </a:lnTo>
                <a:lnTo>
                  <a:pt x="0" y="1229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7C2AE8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028700"/>
            <a:ext cx="3421175" cy="3341989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t="-1745" b="-174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04061" y="1028700"/>
            <a:ext cx="3421175" cy="3341989"/>
            <a:chOff x="0" y="0"/>
            <a:chExt cx="4828540" cy="4716780"/>
          </a:xfrm>
        </p:grpSpPr>
        <p:sp>
          <p:nvSpPr>
            <p:cNvPr id="10" name="Freeform 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9"/>
              <a:stretch>
                <a:fillRect t="-563" b="-56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82464" y="1028700"/>
            <a:ext cx="3421175" cy="3341989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-935" r="-93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024113" y="5679822"/>
            <a:ext cx="3421175" cy="3341989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l="-1470" r="-1470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775699" y="5679822"/>
            <a:ext cx="3421175" cy="3341989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2"/>
              <a:stretch>
                <a:fillRect l="-1093" r="-109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3193693" y="6301843"/>
            <a:ext cx="5520611" cy="228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Poppins Medium Bold"/>
              </a:rPr>
              <a:t>SDGs we </a:t>
            </a:r>
          </a:p>
          <a:p>
            <a:pPr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Poppins Medium Bold"/>
              </a:rPr>
              <a:t>Achieve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6870" y="1558823"/>
            <a:ext cx="7263896" cy="7169355"/>
          </a:xfrm>
          <a:custGeom>
            <a:avLst/>
            <a:gdLst/>
            <a:ahLst/>
            <a:cxnLst/>
            <a:rect l="l" t="t" r="r" b="b"/>
            <a:pathLst>
              <a:path w="7263896" h="7169355">
                <a:moveTo>
                  <a:pt x="0" y="0"/>
                </a:moveTo>
                <a:lnTo>
                  <a:pt x="7263896" y="0"/>
                </a:lnTo>
                <a:lnTo>
                  <a:pt x="7263896" y="7169354"/>
                </a:lnTo>
                <a:lnTo>
                  <a:pt x="0" y="7169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8743" y="691019"/>
            <a:ext cx="4106281" cy="131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AF6FF"/>
                </a:solidFill>
                <a:latin typeface="Canva Sans Bold"/>
              </a:rPr>
              <a:t>Economic Impact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FAF6FF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234" y="1946814"/>
            <a:ext cx="9109298" cy="165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0"/>
              </a:lnSpc>
            </a:pPr>
            <a:r>
              <a:rPr lang="en-US" sz="3107" dirty="0">
                <a:solidFill>
                  <a:srgbClr val="FAF6FF"/>
                </a:solidFill>
                <a:latin typeface="Canva Sans"/>
              </a:rPr>
              <a:t>In the United States alone, the </a:t>
            </a:r>
            <a:r>
              <a:rPr lang="en-US" sz="3107" u="sng" dirty="0">
                <a:solidFill>
                  <a:srgbClr val="FAF6FF"/>
                </a:solidFill>
                <a:latin typeface="Canva Sans Bold"/>
              </a:rPr>
              <a:t>cost of diabetes</a:t>
            </a:r>
            <a:r>
              <a:rPr lang="en-US" sz="3107" dirty="0">
                <a:solidFill>
                  <a:srgbClr val="FAF6FF"/>
                </a:solidFill>
                <a:latin typeface="Canva Sans"/>
              </a:rPr>
              <a:t> is estimated to be</a:t>
            </a:r>
            <a:r>
              <a:rPr lang="en-US" sz="3107" dirty="0">
                <a:solidFill>
                  <a:srgbClr val="FF3131"/>
                </a:solidFill>
                <a:latin typeface="Canva Sans Bold"/>
              </a:rPr>
              <a:t> </a:t>
            </a:r>
            <a:r>
              <a:rPr lang="en-US" sz="3107" dirty="0">
                <a:solidFill>
                  <a:srgbClr val="FFFF00"/>
                </a:solidFill>
                <a:latin typeface="Canva Sans Bold"/>
              </a:rPr>
              <a:t>$327 billion per year</a:t>
            </a:r>
            <a:r>
              <a:rPr lang="en-US" sz="3107" dirty="0">
                <a:solidFill>
                  <a:srgbClr val="FAF6FF"/>
                </a:solidFill>
                <a:latin typeface="Canva Sans"/>
              </a:rPr>
              <a:t>.</a:t>
            </a:r>
          </a:p>
          <a:p>
            <a:pPr>
              <a:lnSpc>
                <a:spcPts val="4350"/>
              </a:lnSpc>
            </a:pPr>
            <a:endParaRPr lang="en-US" sz="3107" dirty="0">
              <a:solidFill>
                <a:srgbClr val="FAF6FF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7234" y="3970808"/>
            <a:ext cx="8541016" cy="334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 dirty="0">
                <a:solidFill>
                  <a:srgbClr val="FAF6FF"/>
                </a:solidFill>
                <a:latin typeface="Canva Sans"/>
              </a:rPr>
              <a:t>Global market for diabetes monitoring devices, including blood glucose meters, CGM systems, insulin pumps, and related products, is substantial. In 2020, the global </a:t>
            </a:r>
            <a:r>
              <a:rPr lang="en-US" sz="3110" u="sng" dirty="0">
                <a:solidFill>
                  <a:srgbClr val="FAF6FF"/>
                </a:solidFill>
                <a:latin typeface="Canva Sans Bold"/>
              </a:rPr>
              <a:t>diabetes care devices market</a:t>
            </a:r>
            <a:r>
              <a:rPr lang="en-US" sz="3110" dirty="0">
                <a:solidFill>
                  <a:srgbClr val="FAF6FF"/>
                </a:solidFill>
                <a:latin typeface="Canva Sans"/>
              </a:rPr>
              <a:t> was valued at approximately </a:t>
            </a:r>
            <a:r>
              <a:rPr lang="en-US" sz="3110" dirty="0">
                <a:solidFill>
                  <a:srgbClr val="FFFF00"/>
                </a:solidFill>
                <a:latin typeface="Canva Sans Bold"/>
              </a:rPr>
              <a:t>$27.8 billion.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275241" y="64910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61079" y="1498734"/>
            <a:ext cx="791993" cy="7919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99278" y="1546557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7140848">
            <a:off x="6373428" y="3836838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5822612" y="-717635"/>
            <a:ext cx="13427319" cy="13427319"/>
          </a:xfrm>
          <a:custGeom>
            <a:avLst/>
            <a:gdLst/>
            <a:ahLst/>
            <a:cxnLst/>
            <a:rect l="l" t="t" r="r" b="b"/>
            <a:pathLst>
              <a:path w="13427319" h="13427319">
                <a:moveTo>
                  <a:pt x="0" y="0"/>
                </a:moveTo>
                <a:lnTo>
                  <a:pt x="13427319" y="0"/>
                </a:lnTo>
                <a:lnTo>
                  <a:pt x="13427319" y="13427319"/>
                </a:lnTo>
                <a:lnTo>
                  <a:pt x="0" y="13427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2372095">
            <a:off x="9890816" y="4930276"/>
            <a:ext cx="6025631" cy="6705782"/>
            <a:chOff x="0" y="0"/>
            <a:chExt cx="8034175" cy="8941043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2235274">
              <a:off x="2090964" y="660073"/>
              <a:ext cx="3945889" cy="7891778"/>
              <a:chOff x="0" y="0"/>
              <a:chExt cx="3175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1587500" y="6350000"/>
                    </a:moveTo>
                    <a:lnTo>
                      <a:pt x="1587500" y="6350000"/>
                    </a:lnTo>
                    <a:cubicBezTo>
                      <a:pt x="711200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11200" y="0"/>
                      <a:pt x="1587500" y="0"/>
                    </a:cubicBezTo>
                    <a:lnTo>
                      <a:pt x="1587500" y="0"/>
                    </a:lnTo>
                    <a:cubicBezTo>
                      <a:pt x="2463800" y="0"/>
                      <a:pt x="3175000" y="711200"/>
                      <a:pt x="3175000" y="1587500"/>
                    </a:cubicBezTo>
                    <a:lnTo>
                      <a:pt x="3175000" y="4762500"/>
                    </a:lnTo>
                    <a:cubicBezTo>
                      <a:pt x="3175000" y="5638800"/>
                      <a:pt x="2463800" y="6350000"/>
                      <a:pt x="1587500" y="6350000"/>
                    </a:cubicBezTo>
                    <a:close/>
                  </a:path>
                </a:pathLst>
              </a:custGeom>
              <a:solidFill>
                <a:srgbClr val="7C2AE8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1587500" y="19050"/>
                    </a:moveTo>
                    <a:cubicBezTo>
                      <a:pt x="2452370" y="19050"/>
                      <a:pt x="3155950" y="722630"/>
                      <a:pt x="3155950" y="1587500"/>
                    </a:cubicBezTo>
                    <a:lnTo>
                      <a:pt x="3155950" y="4762500"/>
                    </a:lnTo>
                    <a:cubicBezTo>
                      <a:pt x="3155950" y="5627370"/>
                      <a:pt x="2452370" y="6330950"/>
                      <a:pt x="1587500" y="6330950"/>
                    </a:cubicBezTo>
                    <a:cubicBezTo>
                      <a:pt x="722630" y="6330950"/>
                      <a:pt x="19050" y="5627370"/>
                      <a:pt x="19050" y="4762500"/>
                    </a:cubicBezTo>
                    <a:lnTo>
                      <a:pt x="19050" y="1587500"/>
                    </a:lnTo>
                    <a:cubicBezTo>
                      <a:pt x="19050" y="722630"/>
                      <a:pt x="722630" y="19050"/>
                      <a:pt x="1587500" y="19050"/>
                    </a:cubicBezTo>
                    <a:moveTo>
                      <a:pt x="1587500" y="0"/>
                    </a:moveTo>
                    <a:cubicBezTo>
                      <a:pt x="711200" y="0"/>
                      <a:pt x="0" y="711200"/>
                      <a:pt x="0" y="1587500"/>
                    </a:cubicBezTo>
                    <a:lnTo>
                      <a:pt x="0" y="4762500"/>
                    </a:lnTo>
                    <a:cubicBezTo>
                      <a:pt x="0" y="5638800"/>
                      <a:pt x="711200" y="6350000"/>
                      <a:pt x="1587500" y="6350000"/>
                    </a:cubicBezTo>
                    <a:cubicBezTo>
                      <a:pt x="2463800" y="6350000"/>
                      <a:pt x="3175000" y="5638800"/>
                      <a:pt x="3175000" y="4762500"/>
                    </a:cubicBezTo>
                    <a:lnTo>
                      <a:pt x="3175000" y="1587500"/>
                    </a:lnTo>
                    <a:cubicBezTo>
                      <a:pt x="3175000" y="711200"/>
                      <a:pt x="2463800" y="0"/>
                      <a:pt x="1587500" y="0"/>
                    </a:cubicBezTo>
                    <a:lnTo>
                      <a:pt x="158750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235274">
              <a:off x="2015219" y="394899"/>
              <a:ext cx="4003738" cy="8007475"/>
              <a:chOff x="0" y="0"/>
              <a:chExt cx="3175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1587500" y="6350000"/>
                    </a:moveTo>
                    <a:lnTo>
                      <a:pt x="1587500" y="6350000"/>
                    </a:lnTo>
                    <a:cubicBezTo>
                      <a:pt x="711200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11200" y="0"/>
                      <a:pt x="1587500" y="0"/>
                    </a:cubicBezTo>
                    <a:lnTo>
                      <a:pt x="1587500" y="0"/>
                    </a:lnTo>
                    <a:cubicBezTo>
                      <a:pt x="2463800" y="0"/>
                      <a:pt x="3175000" y="711200"/>
                      <a:pt x="3175000" y="1587500"/>
                    </a:cubicBezTo>
                    <a:lnTo>
                      <a:pt x="3175000" y="4762500"/>
                    </a:lnTo>
                    <a:cubicBezTo>
                      <a:pt x="3175000" y="5638800"/>
                      <a:pt x="2463800" y="6350000"/>
                      <a:pt x="1587500" y="635000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8356" r="-48356"/>
                </a:stretch>
              </a:blip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1587500" y="19050"/>
                    </a:moveTo>
                    <a:cubicBezTo>
                      <a:pt x="2452370" y="19050"/>
                      <a:pt x="3155950" y="722630"/>
                      <a:pt x="3155950" y="1587500"/>
                    </a:cubicBezTo>
                    <a:lnTo>
                      <a:pt x="3155950" y="4762500"/>
                    </a:lnTo>
                    <a:cubicBezTo>
                      <a:pt x="3155950" y="5627370"/>
                      <a:pt x="2452370" y="6330950"/>
                      <a:pt x="1587500" y="6330950"/>
                    </a:cubicBezTo>
                    <a:cubicBezTo>
                      <a:pt x="722630" y="6330950"/>
                      <a:pt x="19050" y="5627370"/>
                      <a:pt x="19050" y="4762500"/>
                    </a:cubicBezTo>
                    <a:lnTo>
                      <a:pt x="19050" y="1587500"/>
                    </a:lnTo>
                    <a:cubicBezTo>
                      <a:pt x="19050" y="722630"/>
                      <a:pt x="722630" y="19050"/>
                      <a:pt x="1587500" y="19050"/>
                    </a:cubicBezTo>
                    <a:moveTo>
                      <a:pt x="1587500" y="0"/>
                    </a:moveTo>
                    <a:cubicBezTo>
                      <a:pt x="711200" y="0"/>
                      <a:pt x="0" y="711200"/>
                      <a:pt x="0" y="1587500"/>
                    </a:cubicBezTo>
                    <a:lnTo>
                      <a:pt x="0" y="4762500"/>
                    </a:lnTo>
                    <a:cubicBezTo>
                      <a:pt x="0" y="5638800"/>
                      <a:pt x="711200" y="6350000"/>
                      <a:pt x="1587500" y="6350000"/>
                    </a:cubicBezTo>
                    <a:cubicBezTo>
                      <a:pt x="2463800" y="6350000"/>
                      <a:pt x="3175000" y="5638800"/>
                      <a:pt x="3175000" y="4762500"/>
                    </a:cubicBezTo>
                    <a:lnTo>
                      <a:pt x="3175000" y="1587500"/>
                    </a:lnTo>
                    <a:cubicBezTo>
                      <a:pt x="3175000" y="711200"/>
                      <a:pt x="2463800" y="0"/>
                      <a:pt x="1587500" y="0"/>
                    </a:cubicBezTo>
                    <a:lnTo>
                      <a:pt x="15875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 rot="-7140848">
            <a:off x="6562540" y="3869930"/>
            <a:ext cx="791993" cy="7919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7140848">
            <a:off x="6600739" y="3908129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Freeform 26"/>
          <p:cNvSpPr/>
          <p:nvPr/>
        </p:nvSpPr>
        <p:spPr>
          <a:xfrm rot="-747714">
            <a:off x="7396928" y="2004795"/>
            <a:ext cx="9565028" cy="4747434"/>
          </a:xfrm>
          <a:custGeom>
            <a:avLst/>
            <a:gdLst/>
            <a:ahLst/>
            <a:cxnLst/>
            <a:rect l="l" t="t" r="r" b="b"/>
            <a:pathLst>
              <a:path w="9565028" h="4747434">
                <a:moveTo>
                  <a:pt x="0" y="0"/>
                </a:moveTo>
                <a:lnTo>
                  <a:pt x="9565028" y="0"/>
                </a:lnTo>
                <a:lnTo>
                  <a:pt x="9565028" y="4747435"/>
                </a:lnTo>
                <a:lnTo>
                  <a:pt x="0" y="4747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1541300"/>
            <a:ext cx="7720799" cy="93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5257">
                <a:solidFill>
                  <a:srgbClr val="FFFFFF"/>
                </a:solidFill>
                <a:latin typeface="Poppins Medium Bold"/>
              </a:rPr>
              <a:t>Different Consumers...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211678"/>
            <a:ext cx="5564959" cy="93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5257">
                <a:solidFill>
                  <a:srgbClr val="00C4CC"/>
                </a:solidFill>
                <a:latin typeface="Poppins Medium Bold"/>
              </a:rPr>
              <a:t>Different Market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4368987"/>
            <a:ext cx="5564959" cy="433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348" lvl="1" indent="-331674">
              <a:lnSpc>
                <a:spcPts val="3410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Poppins Medium"/>
              </a:rPr>
              <a:t>Nocturnal hypoglycaemic patients</a:t>
            </a:r>
          </a:p>
          <a:p>
            <a:pPr>
              <a:lnSpc>
                <a:spcPts val="3410"/>
              </a:lnSpc>
            </a:pPr>
            <a:endParaRPr lang="en-US" sz="3072">
              <a:solidFill>
                <a:srgbClr val="FFFFFF"/>
              </a:solidFill>
              <a:latin typeface="Poppins Medium"/>
            </a:endParaRPr>
          </a:p>
          <a:p>
            <a:pPr marL="663348" lvl="1" indent="-331674">
              <a:lnSpc>
                <a:spcPts val="3410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Poppins Medium"/>
              </a:rPr>
              <a:t>Hypoglycaemic patients</a:t>
            </a:r>
          </a:p>
          <a:p>
            <a:pPr>
              <a:lnSpc>
                <a:spcPts val="3410"/>
              </a:lnSpc>
            </a:pPr>
            <a:endParaRPr lang="en-US" sz="3072">
              <a:solidFill>
                <a:srgbClr val="FFFFFF"/>
              </a:solidFill>
              <a:latin typeface="Poppins Medium"/>
            </a:endParaRPr>
          </a:p>
          <a:p>
            <a:pPr marL="663348" lvl="1" indent="-331674">
              <a:lnSpc>
                <a:spcPts val="3410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Poppins Medium"/>
              </a:rPr>
              <a:t>Diabetic patients</a:t>
            </a:r>
          </a:p>
          <a:p>
            <a:pPr>
              <a:lnSpc>
                <a:spcPts val="3410"/>
              </a:lnSpc>
            </a:pPr>
            <a:endParaRPr lang="en-US" sz="3072">
              <a:solidFill>
                <a:srgbClr val="FFFFFF"/>
              </a:solidFill>
              <a:latin typeface="Poppins Medium"/>
            </a:endParaRPr>
          </a:p>
          <a:p>
            <a:pPr marL="663348" lvl="1" indent="-331674">
              <a:lnSpc>
                <a:spcPts val="3410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Poppins Medium"/>
              </a:rPr>
              <a:t>Hospitals</a:t>
            </a:r>
          </a:p>
          <a:p>
            <a:pPr>
              <a:lnSpc>
                <a:spcPts val="3410"/>
              </a:lnSpc>
            </a:pPr>
            <a:endParaRPr lang="en-US" sz="3072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410"/>
              </a:lnSpc>
            </a:pPr>
            <a:endParaRPr lang="en-US" sz="3072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4669" y="923925"/>
            <a:ext cx="1162862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ileron Heavy"/>
              </a:rPr>
              <a:t>Business model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15400" y="2938450"/>
            <a:ext cx="9188051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 Bold"/>
              </a:rPr>
              <a:t>Off the Shelf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DC365-FA49-478F-CD99-A60794F3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4137520"/>
            <a:ext cx="5128704" cy="5206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6FA18-8F31-BC87-0C21-2EEB9F356B9A}"/>
              </a:ext>
            </a:extLst>
          </p:cNvPr>
          <p:cNvSpPr txBox="1"/>
          <p:nvPr/>
        </p:nvSpPr>
        <p:spPr>
          <a:xfrm>
            <a:off x="1600200" y="2938450"/>
            <a:ext cx="5194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 Bold"/>
              </a:rPr>
              <a:t>Prescription Product</a:t>
            </a:r>
          </a:p>
          <a:p>
            <a:endParaRPr lang="en-US" dirty="0"/>
          </a:p>
        </p:txBody>
      </p:sp>
      <p:pic>
        <p:nvPicPr>
          <p:cNvPr id="1026" name="Picture 2" descr="6 Questions to Ask Before Taking a Prescription">
            <a:extLst>
              <a:ext uri="{FF2B5EF4-FFF2-40B4-BE49-F238E27FC236}">
                <a16:creationId xmlns:a16="http://schemas.microsoft.com/office/drawing/2014/main" id="{DF64711E-DA29-A8DB-634F-B93ED156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37520"/>
            <a:ext cx="7865985" cy="52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50551">
            <a:off x="9836911" y="862397"/>
            <a:ext cx="13618703" cy="11291143"/>
          </a:xfrm>
          <a:custGeom>
            <a:avLst/>
            <a:gdLst/>
            <a:ahLst/>
            <a:cxnLst/>
            <a:rect l="l" t="t" r="r" b="b"/>
            <a:pathLst>
              <a:path w="13618703" h="11291143">
                <a:moveTo>
                  <a:pt x="0" y="0"/>
                </a:moveTo>
                <a:lnTo>
                  <a:pt x="13618704" y="0"/>
                </a:lnTo>
                <a:lnTo>
                  <a:pt x="13618704" y="11291144"/>
                </a:lnTo>
                <a:lnTo>
                  <a:pt x="0" y="1129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CEC3BC3-4C83-3CFF-F7F0-26CC93B3DA80}"/>
              </a:ext>
            </a:extLst>
          </p:cNvPr>
          <p:cNvSpPr/>
          <p:nvPr/>
        </p:nvSpPr>
        <p:spPr>
          <a:xfrm rot="6788482">
            <a:off x="-3748129" y="-67930"/>
            <a:ext cx="5650613" cy="5711296"/>
          </a:xfrm>
          <a:custGeom>
            <a:avLst/>
            <a:gdLst/>
            <a:ahLst/>
            <a:cxnLst/>
            <a:rect l="l" t="t" r="r" b="b"/>
            <a:pathLst>
              <a:path w="9141124" h="9141124">
                <a:moveTo>
                  <a:pt x="0" y="0"/>
                </a:moveTo>
                <a:lnTo>
                  <a:pt x="9141124" y="0"/>
                </a:lnTo>
                <a:lnTo>
                  <a:pt x="9141124" y="9141124"/>
                </a:lnTo>
                <a:lnTo>
                  <a:pt x="0" y="9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7359" y="952610"/>
            <a:ext cx="8653282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Aileron Heavy"/>
              </a:rPr>
              <a:t>Regulatory Approval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5300" y="7200900"/>
            <a:ext cx="1277374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>
                <a:solidFill>
                  <a:srgbClr val="FFFFFF"/>
                </a:solidFill>
                <a:latin typeface="Canva Sans Bold"/>
              </a:rPr>
              <a:t>FDA approval </a:t>
            </a:r>
            <a:r>
              <a:rPr lang="en-US" sz="4400" dirty="0">
                <a:solidFill>
                  <a:srgbClr val="FFFF00"/>
                </a:solidFill>
                <a:latin typeface="Canva Sans Bold"/>
              </a:rPr>
              <a:t>: De Novo 510k Clearance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pic>
        <p:nvPicPr>
          <p:cNvPr id="2052" name="Picture 4" descr="FDA Logo Policy | FDA">
            <a:extLst>
              <a:ext uri="{FF2B5EF4-FFF2-40B4-BE49-F238E27FC236}">
                <a16:creationId xmlns:a16="http://schemas.microsoft.com/office/drawing/2014/main" id="{2ACDF36B-D9E7-BE6D-CF8F-C374C772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00" y="3238500"/>
            <a:ext cx="11859940" cy="283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6699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99205" y="1218203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1974" y="2658805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887468">
            <a:off x="3777919" y="1533244"/>
            <a:ext cx="6936655" cy="6936655"/>
          </a:xfrm>
          <a:custGeom>
            <a:avLst/>
            <a:gdLst/>
            <a:ahLst/>
            <a:cxnLst/>
            <a:rect l="l" t="t" r="r" b="b"/>
            <a:pathLst>
              <a:path w="6936655" h="6936655">
                <a:moveTo>
                  <a:pt x="0" y="0"/>
                </a:moveTo>
                <a:lnTo>
                  <a:pt x="6936654" y="0"/>
                </a:lnTo>
                <a:lnTo>
                  <a:pt x="6936654" y="6936655"/>
                </a:lnTo>
                <a:lnTo>
                  <a:pt x="0" y="693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06414" y="2865741"/>
            <a:ext cx="4729284" cy="411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7"/>
              </a:lnSpc>
            </a:pPr>
            <a:r>
              <a:rPr lang="en-US" sz="5855" dirty="0">
                <a:solidFill>
                  <a:srgbClr val="FFFFFF"/>
                </a:solidFill>
                <a:latin typeface="Canva Sans Bold"/>
              </a:rPr>
              <a:t>What about a solution under 100$?</a:t>
            </a:r>
          </a:p>
          <a:p>
            <a:pPr algn="ctr">
              <a:lnSpc>
                <a:spcPts val="8197"/>
              </a:lnSpc>
            </a:pPr>
            <a:endParaRPr lang="en-US" sz="5855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6300620"/>
            <a:ext cx="8557280" cy="215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01"/>
              </a:lnSpc>
            </a:pPr>
            <a:r>
              <a:rPr lang="en-US" sz="6144">
                <a:solidFill>
                  <a:srgbClr val="FFFFFF"/>
                </a:solidFill>
                <a:latin typeface="Canva Sans Bold"/>
              </a:rPr>
              <a:t>Cheap...</a:t>
            </a:r>
          </a:p>
          <a:p>
            <a:pPr algn="r">
              <a:lnSpc>
                <a:spcPts val="8601"/>
              </a:lnSpc>
            </a:pPr>
            <a:r>
              <a:rPr lang="en-US" sz="6144">
                <a:solidFill>
                  <a:srgbClr val="00C4CC"/>
                </a:solidFill>
                <a:latin typeface="Canva Sans Bold"/>
              </a:rPr>
              <a:t>But a reliable one...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50073" y="2525455"/>
            <a:ext cx="8557280" cy="112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1"/>
              </a:lnSpc>
            </a:pPr>
            <a:r>
              <a:rPr lang="en-US" sz="6544">
                <a:solidFill>
                  <a:srgbClr val="E6D3FF"/>
                </a:solidFill>
                <a:latin typeface="Bantayog Light"/>
              </a:rPr>
              <a:t>Our Budget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98985">
            <a:off x="10604263" y="249438"/>
            <a:ext cx="11631569" cy="116315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7C2AE8">
                  <a:alpha val="63922"/>
                </a:srgb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88482">
            <a:off x="10510095" y="1103211"/>
            <a:ext cx="10149128" cy="10149128"/>
          </a:xfrm>
          <a:custGeom>
            <a:avLst/>
            <a:gdLst/>
            <a:ahLst/>
            <a:cxnLst/>
            <a:rect l="l" t="t" r="r" b="b"/>
            <a:pathLst>
              <a:path w="10149128" h="10149128">
                <a:moveTo>
                  <a:pt x="0" y="0"/>
                </a:moveTo>
                <a:lnTo>
                  <a:pt x="10149128" y="0"/>
                </a:lnTo>
                <a:lnTo>
                  <a:pt x="10149128" y="10149128"/>
                </a:lnTo>
                <a:lnTo>
                  <a:pt x="0" y="1014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3098985">
            <a:off x="13152785" y="304084"/>
            <a:ext cx="604328" cy="60432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3098985">
            <a:off x="13187691" y="337788"/>
            <a:ext cx="546033" cy="546033"/>
          </a:xfrm>
          <a:custGeom>
            <a:avLst/>
            <a:gdLst/>
            <a:ahLst/>
            <a:cxnLst/>
            <a:rect l="l" t="t" r="r" b="b"/>
            <a:pathLst>
              <a:path w="546033" h="546033">
                <a:moveTo>
                  <a:pt x="0" y="0"/>
                </a:moveTo>
                <a:lnTo>
                  <a:pt x="546034" y="0"/>
                </a:lnTo>
                <a:lnTo>
                  <a:pt x="546034" y="546034"/>
                </a:lnTo>
                <a:lnTo>
                  <a:pt x="0" y="546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91147" y="1345001"/>
            <a:ext cx="3649176" cy="3641848"/>
          </a:xfrm>
          <a:custGeom>
            <a:avLst/>
            <a:gdLst/>
            <a:ahLst/>
            <a:cxnLst/>
            <a:rect l="l" t="t" r="r" b="b"/>
            <a:pathLst>
              <a:path w="3649176" h="3641848">
                <a:moveTo>
                  <a:pt x="0" y="0"/>
                </a:moveTo>
                <a:lnTo>
                  <a:pt x="3649176" y="0"/>
                </a:lnTo>
                <a:lnTo>
                  <a:pt x="3649176" y="3641848"/>
                </a:lnTo>
                <a:lnTo>
                  <a:pt x="0" y="3641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31607" y="1345001"/>
            <a:ext cx="3504397" cy="3504397"/>
          </a:xfrm>
          <a:custGeom>
            <a:avLst/>
            <a:gdLst/>
            <a:ahLst/>
            <a:cxnLst/>
            <a:rect l="l" t="t" r="r" b="b"/>
            <a:pathLst>
              <a:path w="3504397" h="3504397">
                <a:moveTo>
                  <a:pt x="0" y="0"/>
                </a:moveTo>
                <a:lnTo>
                  <a:pt x="3504397" y="0"/>
                </a:lnTo>
                <a:lnTo>
                  <a:pt x="3504397" y="3504397"/>
                </a:lnTo>
                <a:lnTo>
                  <a:pt x="0" y="3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77887" y="1519076"/>
            <a:ext cx="3156247" cy="3156247"/>
          </a:xfrm>
          <a:custGeom>
            <a:avLst/>
            <a:gdLst/>
            <a:ahLst/>
            <a:cxnLst/>
            <a:rect l="l" t="t" r="r" b="b"/>
            <a:pathLst>
              <a:path w="3156247" h="3156247">
                <a:moveTo>
                  <a:pt x="0" y="0"/>
                </a:moveTo>
                <a:lnTo>
                  <a:pt x="3156247" y="0"/>
                </a:lnTo>
                <a:lnTo>
                  <a:pt x="3156247" y="3156246"/>
                </a:lnTo>
                <a:lnTo>
                  <a:pt x="0" y="315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1550883">
            <a:off x="7072305" y="1683481"/>
            <a:ext cx="2767410" cy="3165917"/>
            <a:chOff x="0" y="0"/>
            <a:chExt cx="6350000" cy="7264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7264400"/>
            </a:xfrm>
            <a:custGeom>
              <a:avLst/>
              <a:gdLst/>
              <a:ahLst/>
              <a:cxnLst/>
              <a:rect l="l" t="t" r="r" b="b"/>
              <a:pathLst>
                <a:path w="6350000" h="72644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787900"/>
                    <a:pt x="1203960" y="6121400"/>
                    <a:pt x="2762250" y="6323330"/>
                  </a:cubicBezTo>
                  <a:lnTo>
                    <a:pt x="3175000" y="7264400"/>
                  </a:lnTo>
                  <a:lnTo>
                    <a:pt x="3587750" y="6323330"/>
                  </a:lnTo>
                  <a:cubicBezTo>
                    <a:pt x="5146040" y="6120130"/>
                    <a:pt x="6350000" y="478790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blipFill>
              <a:blip r:embed="rId9"/>
              <a:stretch>
                <a:fillRect l="-5951" r="-595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037375" y="1244486"/>
            <a:ext cx="3649176" cy="3641848"/>
          </a:xfrm>
          <a:custGeom>
            <a:avLst/>
            <a:gdLst/>
            <a:ahLst/>
            <a:cxnLst/>
            <a:rect l="l" t="t" r="r" b="b"/>
            <a:pathLst>
              <a:path w="3649176" h="3641848">
                <a:moveTo>
                  <a:pt x="0" y="0"/>
                </a:moveTo>
                <a:lnTo>
                  <a:pt x="3649176" y="0"/>
                </a:lnTo>
                <a:lnTo>
                  <a:pt x="3649176" y="3641848"/>
                </a:lnTo>
                <a:lnTo>
                  <a:pt x="0" y="3641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77836" y="1244486"/>
            <a:ext cx="3504397" cy="3504397"/>
          </a:xfrm>
          <a:custGeom>
            <a:avLst/>
            <a:gdLst/>
            <a:ahLst/>
            <a:cxnLst/>
            <a:rect l="l" t="t" r="r" b="b"/>
            <a:pathLst>
              <a:path w="3504397" h="3504397">
                <a:moveTo>
                  <a:pt x="0" y="0"/>
                </a:moveTo>
                <a:lnTo>
                  <a:pt x="3504397" y="0"/>
                </a:lnTo>
                <a:lnTo>
                  <a:pt x="3504397" y="3504397"/>
                </a:lnTo>
                <a:lnTo>
                  <a:pt x="0" y="3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4115" y="1418561"/>
            <a:ext cx="3156247" cy="3156247"/>
          </a:xfrm>
          <a:custGeom>
            <a:avLst/>
            <a:gdLst/>
            <a:ahLst/>
            <a:cxnLst/>
            <a:rect l="l" t="t" r="r" b="b"/>
            <a:pathLst>
              <a:path w="3156247" h="3156247">
                <a:moveTo>
                  <a:pt x="0" y="0"/>
                </a:moveTo>
                <a:lnTo>
                  <a:pt x="3156247" y="0"/>
                </a:lnTo>
                <a:lnTo>
                  <a:pt x="3156247" y="3156247"/>
                </a:lnTo>
                <a:lnTo>
                  <a:pt x="0" y="315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18534" y="1582966"/>
            <a:ext cx="2767410" cy="3165917"/>
            <a:chOff x="0" y="0"/>
            <a:chExt cx="6350000" cy="7264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7264400"/>
            </a:xfrm>
            <a:custGeom>
              <a:avLst/>
              <a:gdLst/>
              <a:ahLst/>
              <a:cxnLst/>
              <a:rect l="l" t="t" r="r" b="b"/>
              <a:pathLst>
                <a:path w="6350000" h="72644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787900"/>
                    <a:pt x="1203960" y="6121400"/>
                    <a:pt x="2762250" y="6323330"/>
                  </a:cubicBezTo>
                  <a:lnTo>
                    <a:pt x="3175000" y="7264400"/>
                  </a:lnTo>
                  <a:lnTo>
                    <a:pt x="3587750" y="6323330"/>
                  </a:lnTo>
                  <a:cubicBezTo>
                    <a:pt x="5146040" y="6120130"/>
                    <a:pt x="6350000" y="478790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blipFill>
              <a:blip r:embed="rId10"/>
              <a:stretch>
                <a:fillRect l="-40950" t="-42030" r="-47885" b="-23036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3567702" y="5412463"/>
            <a:ext cx="3649176" cy="3641848"/>
          </a:xfrm>
          <a:custGeom>
            <a:avLst/>
            <a:gdLst/>
            <a:ahLst/>
            <a:cxnLst/>
            <a:rect l="l" t="t" r="r" b="b"/>
            <a:pathLst>
              <a:path w="3649176" h="3641848">
                <a:moveTo>
                  <a:pt x="0" y="0"/>
                </a:moveTo>
                <a:lnTo>
                  <a:pt x="3649176" y="0"/>
                </a:lnTo>
                <a:lnTo>
                  <a:pt x="3649176" y="3641849"/>
                </a:lnTo>
                <a:lnTo>
                  <a:pt x="0" y="3641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608163" y="5412463"/>
            <a:ext cx="3504397" cy="3504397"/>
          </a:xfrm>
          <a:custGeom>
            <a:avLst/>
            <a:gdLst/>
            <a:ahLst/>
            <a:cxnLst/>
            <a:rect l="l" t="t" r="r" b="b"/>
            <a:pathLst>
              <a:path w="3504397" h="3504397">
                <a:moveTo>
                  <a:pt x="0" y="0"/>
                </a:moveTo>
                <a:lnTo>
                  <a:pt x="3504397" y="0"/>
                </a:lnTo>
                <a:lnTo>
                  <a:pt x="3504397" y="3504397"/>
                </a:lnTo>
                <a:lnTo>
                  <a:pt x="0" y="3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754442" y="5586538"/>
            <a:ext cx="3156247" cy="3156247"/>
          </a:xfrm>
          <a:custGeom>
            <a:avLst/>
            <a:gdLst/>
            <a:ahLst/>
            <a:cxnLst/>
            <a:rect l="l" t="t" r="r" b="b"/>
            <a:pathLst>
              <a:path w="3156247" h="3156247">
                <a:moveTo>
                  <a:pt x="0" y="0"/>
                </a:moveTo>
                <a:lnTo>
                  <a:pt x="3156247" y="0"/>
                </a:lnTo>
                <a:lnTo>
                  <a:pt x="3156247" y="3156247"/>
                </a:lnTo>
                <a:lnTo>
                  <a:pt x="0" y="315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958385" y="5750943"/>
            <a:ext cx="2767410" cy="3165917"/>
            <a:chOff x="0" y="0"/>
            <a:chExt cx="6350000" cy="7264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7264400"/>
            </a:xfrm>
            <a:custGeom>
              <a:avLst/>
              <a:gdLst/>
              <a:ahLst/>
              <a:cxnLst/>
              <a:rect l="l" t="t" r="r" b="b"/>
              <a:pathLst>
                <a:path w="6350000" h="72644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787900"/>
                    <a:pt x="1203960" y="6121400"/>
                    <a:pt x="2762250" y="6323330"/>
                  </a:cubicBezTo>
                  <a:lnTo>
                    <a:pt x="3175000" y="7264400"/>
                  </a:lnTo>
                  <a:lnTo>
                    <a:pt x="3587750" y="6323330"/>
                  </a:lnTo>
                  <a:cubicBezTo>
                    <a:pt x="5146040" y="6120130"/>
                    <a:pt x="6350000" y="478790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blipFill>
              <a:blip r:embed="rId11"/>
              <a:stretch>
                <a:fillRect l="-7012" r="-7012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9267409" y="5481189"/>
            <a:ext cx="3649176" cy="3641848"/>
          </a:xfrm>
          <a:custGeom>
            <a:avLst/>
            <a:gdLst/>
            <a:ahLst/>
            <a:cxnLst/>
            <a:rect l="l" t="t" r="r" b="b"/>
            <a:pathLst>
              <a:path w="3649176" h="3641848">
                <a:moveTo>
                  <a:pt x="0" y="0"/>
                </a:moveTo>
                <a:lnTo>
                  <a:pt x="3649176" y="0"/>
                </a:lnTo>
                <a:lnTo>
                  <a:pt x="3649176" y="3641848"/>
                </a:lnTo>
                <a:lnTo>
                  <a:pt x="0" y="3641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307869" y="5481189"/>
            <a:ext cx="3504397" cy="3504397"/>
          </a:xfrm>
          <a:custGeom>
            <a:avLst/>
            <a:gdLst/>
            <a:ahLst/>
            <a:cxnLst/>
            <a:rect l="l" t="t" r="r" b="b"/>
            <a:pathLst>
              <a:path w="3504397" h="3504397">
                <a:moveTo>
                  <a:pt x="0" y="0"/>
                </a:moveTo>
                <a:lnTo>
                  <a:pt x="3504398" y="0"/>
                </a:lnTo>
                <a:lnTo>
                  <a:pt x="3504398" y="3504397"/>
                </a:lnTo>
                <a:lnTo>
                  <a:pt x="0" y="3504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454149" y="5655264"/>
            <a:ext cx="3156247" cy="3156247"/>
          </a:xfrm>
          <a:custGeom>
            <a:avLst/>
            <a:gdLst/>
            <a:ahLst/>
            <a:cxnLst/>
            <a:rect l="l" t="t" r="r" b="b"/>
            <a:pathLst>
              <a:path w="3156247" h="3156247">
                <a:moveTo>
                  <a:pt x="0" y="0"/>
                </a:moveTo>
                <a:lnTo>
                  <a:pt x="3156247" y="0"/>
                </a:lnTo>
                <a:lnTo>
                  <a:pt x="3156247" y="3156247"/>
                </a:lnTo>
                <a:lnTo>
                  <a:pt x="0" y="315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648567" y="5819669"/>
            <a:ext cx="2767410" cy="3165917"/>
            <a:chOff x="0" y="0"/>
            <a:chExt cx="6350000" cy="7264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7264400"/>
            </a:xfrm>
            <a:custGeom>
              <a:avLst/>
              <a:gdLst/>
              <a:ahLst/>
              <a:cxnLst/>
              <a:rect l="l" t="t" r="r" b="b"/>
              <a:pathLst>
                <a:path w="6350000" h="72644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787900"/>
                    <a:pt x="1203960" y="6121400"/>
                    <a:pt x="2762250" y="6323330"/>
                  </a:cubicBezTo>
                  <a:lnTo>
                    <a:pt x="3175000" y="7264400"/>
                  </a:lnTo>
                  <a:lnTo>
                    <a:pt x="3587750" y="6323330"/>
                  </a:lnTo>
                  <a:cubicBezTo>
                    <a:pt x="5146040" y="6120130"/>
                    <a:pt x="6350000" y="478790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blipFill>
              <a:blip r:embed="rId12"/>
              <a:stretch>
                <a:fillRect t="-3366" b="-3366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-3212317" y="-1290295"/>
            <a:ext cx="4241017" cy="2320993"/>
          </a:xfrm>
          <a:custGeom>
            <a:avLst/>
            <a:gdLst/>
            <a:ahLst/>
            <a:cxnLst/>
            <a:rect l="l" t="t" r="r" b="b"/>
            <a:pathLst>
              <a:path w="4241017" h="2320993">
                <a:moveTo>
                  <a:pt x="0" y="0"/>
                </a:moveTo>
                <a:lnTo>
                  <a:pt x="4241017" y="0"/>
                </a:lnTo>
                <a:lnTo>
                  <a:pt x="4241017" y="2320993"/>
                </a:lnTo>
                <a:lnTo>
                  <a:pt x="0" y="23209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686551" y="-3130597"/>
            <a:ext cx="3680605" cy="3680605"/>
          </a:xfrm>
          <a:custGeom>
            <a:avLst/>
            <a:gdLst/>
            <a:ahLst/>
            <a:cxnLst/>
            <a:rect l="l" t="t" r="r" b="b"/>
            <a:pathLst>
              <a:path w="3680605" h="3680605">
                <a:moveTo>
                  <a:pt x="0" y="0"/>
                </a:moveTo>
                <a:lnTo>
                  <a:pt x="3680605" y="0"/>
                </a:lnTo>
                <a:lnTo>
                  <a:pt x="3680605" y="3680605"/>
                </a:lnTo>
                <a:lnTo>
                  <a:pt x="0" y="3680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188423" y="3097199"/>
            <a:ext cx="411285" cy="411285"/>
          </a:xfrm>
          <a:custGeom>
            <a:avLst/>
            <a:gdLst/>
            <a:ahLst/>
            <a:cxnLst/>
            <a:rect l="l" t="t" r="r" b="b"/>
            <a:pathLst>
              <a:path w="411285" h="411285">
                <a:moveTo>
                  <a:pt x="0" y="0"/>
                </a:moveTo>
                <a:lnTo>
                  <a:pt x="411285" y="0"/>
                </a:lnTo>
                <a:lnTo>
                  <a:pt x="411285" y="411286"/>
                </a:lnTo>
                <a:lnTo>
                  <a:pt x="0" y="4112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393989" y="3557638"/>
            <a:ext cx="2656543" cy="946393"/>
          </a:xfrm>
          <a:custGeom>
            <a:avLst/>
            <a:gdLst/>
            <a:ahLst/>
            <a:cxnLst/>
            <a:rect l="l" t="t" r="r" b="b"/>
            <a:pathLst>
              <a:path w="2656543" h="946393">
                <a:moveTo>
                  <a:pt x="0" y="0"/>
                </a:moveTo>
                <a:lnTo>
                  <a:pt x="2656543" y="0"/>
                </a:lnTo>
                <a:lnTo>
                  <a:pt x="2656543" y="946393"/>
                </a:lnTo>
                <a:lnTo>
                  <a:pt x="0" y="9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52873" y="3408003"/>
            <a:ext cx="2469291" cy="879685"/>
          </a:xfrm>
          <a:custGeom>
            <a:avLst/>
            <a:gdLst/>
            <a:ahLst/>
            <a:cxnLst/>
            <a:rect l="l" t="t" r="r" b="b"/>
            <a:pathLst>
              <a:path w="2469291" h="879685">
                <a:moveTo>
                  <a:pt x="0" y="0"/>
                </a:moveTo>
                <a:lnTo>
                  <a:pt x="2469291" y="0"/>
                </a:lnTo>
                <a:lnTo>
                  <a:pt x="2469291" y="879685"/>
                </a:lnTo>
                <a:lnTo>
                  <a:pt x="0" y="8796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210725" y="7575981"/>
            <a:ext cx="2656543" cy="946393"/>
          </a:xfrm>
          <a:custGeom>
            <a:avLst/>
            <a:gdLst/>
            <a:ahLst/>
            <a:cxnLst/>
            <a:rect l="l" t="t" r="r" b="b"/>
            <a:pathLst>
              <a:path w="2656543" h="946393">
                <a:moveTo>
                  <a:pt x="0" y="0"/>
                </a:moveTo>
                <a:lnTo>
                  <a:pt x="2656542" y="0"/>
                </a:lnTo>
                <a:lnTo>
                  <a:pt x="2656542" y="946393"/>
                </a:lnTo>
                <a:lnTo>
                  <a:pt x="0" y="946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572788" y="7567198"/>
            <a:ext cx="2656543" cy="946393"/>
          </a:xfrm>
          <a:custGeom>
            <a:avLst/>
            <a:gdLst/>
            <a:ahLst/>
            <a:cxnLst/>
            <a:rect l="l" t="t" r="r" b="b"/>
            <a:pathLst>
              <a:path w="2656543" h="946393">
                <a:moveTo>
                  <a:pt x="0" y="0"/>
                </a:moveTo>
                <a:lnTo>
                  <a:pt x="2656542" y="0"/>
                </a:lnTo>
                <a:lnTo>
                  <a:pt x="2656542" y="946393"/>
                </a:lnTo>
                <a:lnTo>
                  <a:pt x="0" y="946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7" name="AutoShape 37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TextBox 38"/>
          <p:cNvSpPr txBox="1"/>
          <p:nvPr/>
        </p:nvSpPr>
        <p:spPr>
          <a:xfrm>
            <a:off x="11570816" y="3609861"/>
            <a:ext cx="6491371" cy="116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2"/>
              </a:lnSpc>
            </a:pPr>
            <a:r>
              <a:rPr lang="en-US" sz="6430">
                <a:solidFill>
                  <a:srgbClr val="FFFFFF"/>
                </a:solidFill>
                <a:latin typeface="Poppins Medium Bold"/>
              </a:rPr>
              <a:t>Meet The Team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29615" y="4654514"/>
            <a:ext cx="5932572" cy="116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2"/>
              </a:lnSpc>
            </a:pPr>
            <a:r>
              <a:rPr lang="en-US" sz="6430">
                <a:solidFill>
                  <a:srgbClr val="00C4CC"/>
                </a:solidFill>
                <a:latin typeface="Poppins Medium Bold"/>
              </a:rPr>
              <a:t>NIGHTWATCH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89248" y="3664283"/>
            <a:ext cx="2349062" cy="6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7" dirty="0" err="1">
                <a:solidFill>
                  <a:srgbClr val="290C62"/>
                </a:solidFill>
                <a:latin typeface="Poppins Medium Bold"/>
              </a:rPr>
              <a:t>Umesha</a:t>
            </a:r>
            <a:r>
              <a:rPr lang="en-US" sz="1957" dirty="0">
                <a:solidFill>
                  <a:srgbClr val="290C62"/>
                </a:solidFill>
                <a:latin typeface="Poppins Medium Bold"/>
              </a:rPr>
              <a:t> </a:t>
            </a:r>
            <a:r>
              <a:rPr lang="en-US" sz="1957" dirty="0" err="1">
                <a:solidFill>
                  <a:srgbClr val="290C62"/>
                </a:solidFill>
                <a:latin typeface="Poppins Medium Bold"/>
              </a:rPr>
              <a:t>Thilakarathna</a:t>
            </a:r>
            <a:endParaRPr lang="en-US" sz="1957" dirty="0">
              <a:solidFill>
                <a:srgbClr val="290C62"/>
              </a:solidFill>
              <a:latin typeface="Poppins Medium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92659" y="3470615"/>
            <a:ext cx="2426575" cy="6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7" dirty="0">
                <a:solidFill>
                  <a:srgbClr val="FFFFFF"/>
                </a:solidFill>
                <a:latin typeface="Poppins Medium Bold"/>
              </a:rPr>
              <a:t>Hansa</a:t>
            </a:r>
          </a:p>
          <a:p>
            <a:pPr algn="ctr">
              <a:lnSpc>
                <a:spcPts val="2739"/>
              </a:lnSpc>
            </a:pPr>
            <a:r>
              <a:rPr lang="en-US" sz="1957" dirty="0" err="1">
                <a:solidFill>
                  <a:srgbClr val="FFFFFF"/>
                </a:solidFill>
                <a:latin typeface="Poppins Medium Bold"/>
              </a:rPr>
              <a:t>Marasinghe</a:t>
            </a:r>
            <a:endParaRPr lang="en-US" sz="1957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421910" y="7665258"/>
            <a:ext cx="2234173" cy="6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7" dirty="0">
                <a:solidFill>
                  <a:srgbClr val="290C62"/>
                </a:solidFill>
                <a:latin typeface="Poppins Medium Bold"/>
              </a:rPr>
              <a:t>Ravindu</a:t>
            </a:r>
          </a:p>
          <a:p>
            <a:pPr algn="ctr">
              <a:lnSpc>
                <a:spcPts val="2739"/>
              </a:lnSpc>
            </a:pPr>
            <a:r>
              <a:rPr lang="en-US" sz="1957" dirty="0" err="1">
                <a:solidFill>
                  <a:srgbClr val="290C62"/>
                </a:solidFill>
                <a:latin typeface="Poppins Medium Bold"/>
              </a:rPr>
              <a:t>Pushpakumara</a:t>
            </a:r>
            <a:endParaRPr lang="en-US" sz="1957" dirty="0">
              <a:solidFill>
                <a:srgbClr val="290C62"/>
              </a:solidFill>
              <a:latin typeface="Poppins Medium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759265" y="7702288"/>
            <a:ext cx="2283588" cy="6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7" dirty="0" err="1">
                <a:solidFill>
                  <a:srgbClr val="FFFFFF"/>
                </a:solidFill>
                <a:latin typeface="Poppins Medium Bold"/>
              </a:rPr>
              <a:t>Vishagar</a:t>
            </a:r>
            <a:r>
              <a:rPr lang="en-US" sz="1957" dirty="0">
                <a:solidFill>
                  <a:srgbClr val="FFFFFF"/>
                </a:solidFill>
                <a:latin typeface="Poppins Medium Bold"/>
              </a:rPr>
              <a:t> </a:t>
            </a:r>
          </a:p>
          <a:p>
            <a:pPr algn="ctr">
              <a:lnSpc>
                <a:spcPts val="2739"/>
              </a:lnSpc>
            </a:pPr>
            <a:r>
              <a:rPr lang="en-US" sz="1957" dirty="0" err="1">
                <a:solidFill>
                  <a:srgbClr val="FFFFFF"/>
                </a:solidFill>
                <a:latin typeface="Poppins Medium Bold"/>
              </a:rPr>
              <a:t>Arunan</a:t>
            </a:r>
            <a:endParaRPr lang="en-US" sz="1957" dirty="0">
              <a:solidFill>
                <a:srgbClr val="FFFFFF"/>
              </a:solidFill>
              <a:latin typeface="Poppins Medium Bold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7046" y="895350"/>
            <a:ext cx="5274921" cy="8496300"/>
          </a:xfrm>
          <a:custGeom>
            <a:avLst/>
            <a:gdLst/>
            <a:ahLst/>
            <a:cxnLst/>
            <a:rect l="l" t="t" r="r" b="b"/>
            <a:pathLst>
              <a:path w="6168345" h="10520204">
                <a:moveTo>
                  <a:pt x="0" y="0"/>
                </a:moveTo>
                <a:lnTo>
                  <a:pt x="6168344" y="0"/>
                </a:lnTo>
                <a:lnTo>
                  <a:pt x="6168344" y="10520204"/>
                </a:lnTo>
                <a:lnTo>
                  <a:pt x="0" y="10520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833" r="-778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47800" y="895350"/>
            <a:ext cx="6930675" cy="8496300"/>
          </a:xfrm>
          <a:custGeom>
            <a:avLst/>
            <a:gdLst/>
            <a:ahLst/>
            <a:cxnLst/>
            <a:rect l="l" t="t" r="r" b="b"/>
            <a:pathLst>
              <a:path w="8663802" h="10574963">
                <a:moveTo>
                  <a:pt x="0" y="0"/>
                </a:moveTo>
                <a:lnTo>
                  <a:pt x="8663802" y="0"/>
                </a:lnTo>
                <a:lnTo>
                  <a:pt x="8663802" y="10574963"/>
                </a:lnTo>
                <a:lnTo>
                  <a:pt x="0" y="10574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566" r="-362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92000" y="895350"/>
            <a:ext cx="6131169" cy="8496300"/>
          </a:xfrm>
          <a:custGeom>
            <a:avLst/>
            <a:gdLst/>
            <a:ahLst/>
            <a:cxnLst/>
            <a:rect l="l" t="t" r="r" b="b"/>
            <a:pathLst>
              <a:path w="6552787" h="11845058">
                <a:moveTo>
                  <a:pt x="0" y="0"/>
                </a:moveTo>
                <a:lnTo>
                  <a:pt x="6552787" y="0"/>
                </a:lnTo>
                <a:lnTo>
                  <a:pt x="6552787" y="11845058"/>
                </a:lnTo>
                <a:lnTo>
                  <a:pt x="0" y="11845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044" t="1" r="-70796" b="-19059"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784" b="367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96915" y="4192597"/>
            <a:ext cx="4360108" cy="164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58"/>
              </a:lnSpc>
            </a:pPr>
            <a:r>
              <a:rPr lang="en-US" sz="9184">
                <a:solidFill>
                  <a:srgbClr val="FFFFFF"/>
                </a:solidFill>
                <a:latin typeface="Poppins ExtraBold"/>
              </a:rPr>
              <a:t>Thank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46904" y="4192597"/>
            <a:ext cx="4360108" cy="165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58"/>
              </a:lnSpc>
            </a:pPr>
            <a:r>
              <a:rPr lang="en-US" sz="9184">
                <a:solidFill>
                  <a:srgbClr val="00C4CC"/>
                </a:solidFill>
                <a:latin typeface="Poppins ExtraBold Bold"/>
              </a:rPr>
              <a:t>You</a:t>
            </a:r>
          </a:p>
        </p:txBody>
      </p:sp>
      <p:grpSp>
        <p:nvGrpSpPr>
          <p:cNvPr id="5" name="Group 5"/>
          <p:cNvGrpSpPr/>
          <p:nvPr/>
        </p:nvGrpSpPr>
        <p:grpSpPr>
          <a:xfrm rot="-3092779">
            <a:off x="9768924" y="359881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092779">
            <a:off x="11577819" y="3434175"/>
            <a:ext cx="791993" cy="7919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3092779">
            <a:off x="11623554" y="3478359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6" y="0"/>
                </a:lnTo>
                <a:lnTo>
                  <a:pt x="715596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62723" y="9368120"/>
            <a:ext cx="18846745" cy="3086100"/>
            <a:chOff x="0" y="0"/>
            <a:chExt cx="4963752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3752" cy="812800"/>
            </a:xfrm>
            <a:custGeom>
              <a:avLst/>
              <a:gdLst/>
              <a:ahLst/>
              <a:cxnLst/>
              <a:rect l="l" t="t" r="r" b="b"/>
              <a:pathLst>
                <a:path w="4963752" h="812800">
                  <a:moveTo>
                    <a:pt x="0" y="0"/>
                  </a:moveTo>
                  <a:lnTo>
                    <a:pt x="4963752" y="0"/>
                  </a:lnTo>
                  <a:lnTo>
                    <a:pt x="49637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650" y="9452960"/>
            <a:ext cx="18288000" cy="60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0"/>
              </a:lnSpc>
            </a:pPr>
            <a:r>
              <a:rPr lang="en-US" sz="3350">
                <a:solidFill>
                  <a:srgbClr val="000000"/>
                </a:solidFill>
                <a:latin typeface="Poppins Medium Bold"/>
              </a:rPr>
              <a:t>Department of Electronic and Telecommunication, University of Moratuwa, Srilanka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212317" y="-1290295"/>
            <a:ext cx="4241017" cy="2320993"/>
          </a:xfrm>
          <a:custGeom>
            <a:avLst/>
            <a:gdLst/>
            <a:ahLst/>
            <a:cxnLst/>
            <a:rect l="l" t="t" r="r" b="b"/>
            <a:pathLst>
              <a:path w="4241017" h="2320993">
                <a:moveTo>
                  <a:pt x="0" y="0"/>
                </a:moveTo>
                <a:lnTo>
                  <a:pt x="4241017" y="0"/>
                </a:lnTo>
                <a:lnTo>
                  <a:pt x="4241017" y="2320993"/>
                </a:lnTo>
                <a:lnTo>
                  <a:pt x="0" y="2320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6214" y="1573200"/>
            <a:ext cx="6855843" cy="6855843"/>
            <a:chOff x="1428480" y="1428480"/>
            <a:chExt cx="9141124" cy="9141124"/>
          </a:xfrm>
        </p:grpSpPr>
        <p:sp>
          <p:nvSpPr>
            <p:cNvPr id="3" name="Freeform 3"/>
            <p:cNvSpPr/>
            <p:nvPr/>
          </p:nvSpPr>
          <p:spPr>
            <a:xfrm rot="6788482">
              <a:off x="1428480" y="1428480"/>
              <a:ext cx="9141124" cy="9141124"/>
            </a:xfrm>
            <a:custGeom>
              <a:avLst/>
              <a:gdLst/>
              <a:ahLst/>
              <a:cxnLst/>
              <a:rect l="l" t="t" r="r" b="b"/>
              <a:pathLst>
                <a:path w="9141124" h="9141124">
                  <a:moveTo>
                    <a:pt x="0" y="0"/>
                  </a:moveTo>
                  <a:lnTo>
                    <a:pt x="9141124" y="0"/>
                  </a:lnTo>
                  <a:lnTo>
                    <a:pt x="9141124" y="9141124"/>
                  </a:lnTo>
                  <a:lnTo>
                    <a:pt x="0" y="9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984095" y="2928591"/>
              <a:ext cx="6029895" cy="6393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29"/>
                </a:lnSpc>
              </a:pPr>
              <a:r>
                <a:rPr lang="en-US" sz="4520" dirty="0">
                  <a:solidFill>
                    <a:srgbClr val="FFFFFF"/>
                  </a:solidFill>
                  <a:latin typeface="Canva Sans"/>
                </a:rPr>
                <a:t> In 2019, diabetes </a:t>
              </a:r>
            </a:p>
            <a:p>
              <a:pPr algn="ctr">
                <a:lnSpc>
                  <a:spcPts val="6329"/>
                </a:lnSpc>
              </a:pPr>
              <a:r>
                <a:rPr lang="en-US" sz="4520" dirty="0">
                  <a:solidFill>
                    <a:srgbClr val="FFFFFF"/>
                  </a:solidFill>
                  <a:latin typeface="Canva Sans"/>
                </a:rPr>
                <a:t>was the </a:t>
              </a:r>
              <a:r>
                <a:rPr lang="en-US" sz="4520" dirty="0">
                  <a:solidFill>
                    <a:srgbClr val="FFFF00"/>
                  </a:solidFill>
                  <a:latin typeface="Canva Sans Bold"/>
                </a:rPr>
                <a:t>9th leading</a:t>
              </a:r>
              <a:r>
                <a:rPr lang="en-US" sz="4520" dirty="0">
                  <a:solidFill>
                    <a:srgbClr val="FFFFFF"/>
                  </a:solidFill>
                  <a:latin typeface="Canva Sans"/>
                </a:rPr>
                <a:t> cause </a:t>
              </a:r>
            </a:p>
            <a:p>
              <a:pPr algn="ctr">
                <a:lnSpc>
                  <a:spcPts val="6329"/>
                </a:lnSpc>
              </a:pPr>
              <a:r>
                <a:rPr lang="en-US" sz="4520" dirty="0">
                  <a:solidFill>
                    <a:srgbClr val="FFFFFF"/>
                  </a:solidFill>
                  <a:latin typeface="Canva Sans"/>
                </a:rPr>
                <a:t>of death in the world.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6699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99205" y="1218203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1974" y="2658805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58271" y="3375102"/>
            <a:ext cx="6302260" cy="6302260"/>
            <a:chOff x="955063" y="955063"/>
            <a:chExt cx="8403013" cy="8403013"/>
          </a:xfrm>
        </p:grpSpPr>
        <p:sp>
          <p:nvSpPr>
            <p:cNvPr id="11" name="Freeform 11"/>
            <p:cNvSpPr/>
            <p:nvPr/>
          </p:nvSpPr>
          <p:spPr>
            <a:xfrm rot="9887468">
              <a:off x="955063" y="955063"/>
              <a:ext cx="8403013" cy="8403013"/>
            </a:xfrm>
            <a:custGeom>
              <a:avLst/>
              <a:gdLst/>
              <a:ahLst/>
              <a:cxnLst/>
              <a:rect l="l" t="t" r="r" b="b"/>
              <a:pathLst>
                <a:path w="8403013" h="8403013">
                  <a:moveTo>
                    <a:pt x="0" y="0"/>
                  </a:moveTo>
                  <a:lnTo>
                    <a:pt x="8403013" y="0"/>
                  </a:lnTo>
                  <a:lnTo>
                    <a:pt x="8403013" y="8403013"/>
                  </a:lnTo>
                  <a:lnTo>
                    <a:pt x="0" y="8403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097687" y="2352412"/>
              <a:ext cx="6117765" cy="62450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48"/>
                </a:lnSpc>
              </a:pPr>
              <a:r>
                <a:rPr lang="en-US" sz="5320" dirty="0">
                  <a:solidFill>
                    <a:srgbClr val="FFFF00"/>
                  </a:solidFill>
                  <a:latin typeface="Canva Sans Bold"/>
                </a:rPr>
                <a:t>573 </a:t>
              </a:r>
            </a:p>
            <a:p>
              <a:pPr algn="ctr">
                <a:lnSpc>
                  <a:spcPts val="7448"/>
                </a:lnSpc>
              </a:pPr>
              <a:r>
                <a:rPr lang="en-US" sz="5320" dirty="0">
                  <a:solidFill>
                    <a:srgbClr val="FFFF00"/>
                  </a:solidFill>
                  <a:latin typeface="Canva Sans Bold"/>
                </a:rPr>
                <a:t>MILLION </a:t>
              </a:r>
            </a:p>
            <a:p>
              <a:pPr algn="ctr">
                <a:lnSpc>
                  <a:spcPts val="7448"/>
                </a:lnSpc>
              </a:pPr>
              <a:r>
                <a:rPr lang="en-US" sz="5320" dirty="0">
                  <a:solidFill>
                    <a:srgbClr val="FFFFFF"/>
                  </a:solidFill>
                  <a:latin typeface="Canva Sans Bold"/>
                </a:rPr>
                <a:t>PATIENTS</a:t>
              </a:r>
            </a:p>
            <a:p>
              <a:pPr algn="ctr">
                <a:lnSpc>
                  <a:spcPts val="7448"/>
                </a:lnSpc>
              </a:pPr>
              <a:r>
                <a:rPr lang="en-US" sz="5320" dirty="0">
                  <a:solidFill>
                    <a:srgbClr val="FFFFFF"/>
                  </a:solidFill>
                  <a:latin typeface="Canva Sans Bold"/>
                </a:rPr>
                <a:t>WORLDWIDE</a:t>
              </a:r>
            </a:p>
            <a:p>
              <a:pPr algn="ctr">
                <a:lnSpc>
                  <a:spcPts val="7448"/>
                </a:lnSpc>
              </a:pPr>
              <a:endParaRPr lang="en-US" sz="5320" dirty="0">
                <a:solidFill>
                  <a:srgbClr val="FFFFFF"/>
                </a:solidFill>
                <a:latin typeface="Canva Sans Bold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1414" y="1500246"/>
            <a:ext cx="8381327" cy="8381326"/>
            <a:chOff x="1559253" y="2088458"/>
            <a:chExt cx="11175102" cy="11175102"/>
          </a:xfrm>
        </p:grpSpPr>
        <p:sp>
          <p:nvSpPr>
            <p:cNvPr id="3" name="Freeform 3"/>
            <p:cNvSpPr/>
            <p:nvPr/>
          </p:nvSpPr>
          <p:spPr>
            <a:xfrm rot="6788482">
              <a:off x="1559253" y="2088458"/>
              <a:ext cx="11175102" cy="11175102"/>
            </a:xfrm>
            <a:custGeom>
              <a:avLst/>
              <a:gdLst/>
              <a:ahLst/>
              <a:cxnLst/>
              <a:rect l="l" t="t" r="r" b="b"/>
              <a:pathLst>
                <a:path w="11175101" h="11175101">
                  <a:moveTo>
                    <a:pt x="0" y="0"/>
                  </a:moveTo>
                  <a:lnTo>
                    <a:pt x="11175101" y="0"/>
                  </a:lnTo>
                  <a:lnTo>
                    <a:pt x="11175101" y="11175101"/>
                  </a:lnTo>
                  <a:lnTo>
                    <a:pt x="0" y="1117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843718" y="4839833"/>
              <a:ext cx="10606173" cy="6510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Canva Sans"/>
                </a:rPr>
                <a:t> It is estimated that up to 50% of people with diabetes experience hypoglycemia at some point and it is estimated that nocturnal hypoglycemia may be responsible for up to </a:t>
              </a:r>
              <a:r>
                <a:rPr lang="en-US" sz="3399" dirty="0">
                  <a:solidFill>
                    <a:srgbClr val="FFFF00"/>
                  </a:solidFill>
                  <a:latin typeface="Canva Sans"/>
                </a:rPr>
                <a:t>10% of deaths </a:t>
              </a:r>
              <a:r>
                <a:rPr lang="en-US" sz="3399" dirty="0">
                  <a:solidFill>
                    <a:srgbClr val="FFFFFF"/>
                  </a:solidFill>
                  <a:latin typeface="Canva Sans"/>
                </a:rPr>
                <a:t>in people with diabetes. </a:t>
              </a:r>
            </a:p>
            <a:p>
              <a:pPr algn="ctr">
                <a:lnSpc>
                  <a:spcPts val="4759"/>
                </a:lnSpc>
              </a:pPr>
              <a:endParaRPr lang="en-US" sz="3399" dirty="0">
                <a:solidFill>
                  <a:srgbClr val="FFFFFF"/>
                </a:solidFill>
                <a:latin typeface="Canva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00" y="3238500"/>
            <a:ext cx="7699389" cy="7699389"/>
            <a:chOff x="0" y="0"/>
            <a:chExt cx="10265852" cy="10265852"/>
          </a:xfrm>
        </p:grpSpPr>
        <p:sp>
          <p:nvSpPr>
            <p:cNvPr id="6" name="Freeform 6"/>
            <p:cNvSpPr/>
            <p:nvPr/>
          </p:nvSpPr>
          <p:spPr>
            <a:xfrm rot="9887468">
              <a:off x="950684" y="950684"/>
              <a:ext cx="8364484" cy="8364484"/>
            </a:xfrm>
            <a:custGeom>
              <a:avLst/>
              <a:gdLst/>
              <a:ahLst/>
              <a:cxnLst/>
              <a:rect l="l" t="t" r="r" b="b"/>
              <a:pathLst>
                <a:path w="8364484" h="8364484">
                  <a:moveTo>
                    <a:pt x="0" y="0"/>
                  </a:moveTo>
                  <a:lnTo>
                    <a:pt x="8364484" y="0"/>
                  </a:lnTo>
                  <a:lnTo>
                    <a:pt x="8364484" y="8364484"/>
                  </a:lnTo>
                  <a:lnTo>
                    <a:pt x="0" y="8364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45836" y="2335513"/>
              <a:ext cx="6349330" cy="595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180" dirty="0">
                  <a:solidFill>
                    <a:srgbClr val="FFFFFF"/>
                  </a:solidFill>
                  <a:latin typeface="Canva Sans Bold"/>
                </a:rPr>
                <a:t>The majority of people with diabetes live in </a:t>
              </a:r>
              <a:r>
                <a:rPr lang="en-US" sz="3180" dirty="0">
                  <a:solidFill>
                    <a:srgbClr val="FF3131"/>
                  </a:solidFill>
                  <a:latin typeface="Canva Sans Bold"/>
                </a:rPr>
                <a:t>low- and middle-income countries</a:t>
              </a:r>
              <a:r>
                <a:rPr lang="en-US" sz="3180" dirty="0">
                  <a:solidFill>
                    <a:srgbClr val="FFFFFF"/>
                  </a:solidFill>
                  <a:latin typeface="Canva Sans Bold"/>
                </a:rPr>
                <a:t>. In 2021, </a:t>
              </a:r>
              <a:r>
                <a:rPr lang="en-US" sz="3180" dirty="0">
                  <a:solidFill>
                    <a:srgbClr val="FF3131"/>
                  </a:solidFill>
                  <a:latin typeface="Canva Sans Bold"/>
                </a:rPr>
                <a:t>78% </a:t>
              </a:r>
              <a:r>
                <a:rPr lang="en-US" sz="3180" dirty="0">
                  <a:solidFill>
                    <a:srgbClr val="FFFFFF"/>
                  </a:solidFill>
                  <a:latin typeface="Canva Sans Bold"/>
                </a:rPr>
                <a:t>of people with diabetes lived in these countries.</a:t>
              </a:r>
            </a:p>
            <a:p>
              <a:pPr algn="ctr">
                <a:lnSpc>
                  <a:spcPts val="4452"/>
                </a:lnSpc>
              </a:pPr>
              <a:endParaRPr lang="en-US" sz="3180" dirty="0">
                <a:solidFill>
                  <a:srgbClr val="FFFFFF"/>
                </a:solidFill>
                <a:latin typeface="Canva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66999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99205" y="1218203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1974" y="2658805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552" y="3036324"/>
            <a:ext cx="5111464" cy="4214353"/>
          </a:xfrm>
          <a:custGeom>
            <a:avLst/>
            <a:gdLst/>
            <a:ahLst/>
            <a:cxnLst/>
            <a:rect l="l" t="t" r="r" b="b"/>
            <a:pathLst>
              <a:path w="5111464" h="4214353">
                <a:moveTo>
                  <a:pt x="0" y="0"/>
                </a:moveTo>
                <a:lnTo>
                  <a:pt x="5111464" y="0"/>
                </a:lnTo>
                <a:lnTo>
                  <a:pt x="5111464" y="4214352"/>
                </a:lnTo>
                <a:lnTo>
                  <a:pt x="0" y="421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43" b="-1064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2084" y="3036324"/>
            <a:ext cx="5450491" cy="4214353"/>
          </a:xfrm>
          <a:custGeom>
            <a:avLst/>
            <a:gdLst/>
            <a:ahLst/>
            <a:cxnLst/>
            <a:rect l="l" t="t" r="r" b="b"/>
            <a:pathLst>
              <a:path w="5450491" h="4214353">
                <a:moveTo>
                  <a:pt x="0" y="0"/>
                </a:moveTo>
                <a:lnTo>
                  <a:pt x="5450491" y="0"/>
                </a:lnTo>
                <a:lnTo>
                  <a:pt x="5450491" y="4214352"/>
                </a:lnTo>
                <a:lnTo>
                  <a:pt x="0" y="421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3" r="-134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51621" y="3036324"/>
            <a:ext cx="5689885" cy="4214353"/>
          </a:xfrm>
          <a:custGeom>
            <a:avLst/>
            <a:gdLst/>
            <a:ahLst/>
            <a:cxnLst/>
            <a:rect l="l" t="t" r="r" b="b"/>
            <a:pathLst>
              <a:path w="5689885" h="4214353">
                <a:moveTo>
                  <a:pt x="0" y="0"/>
                </a:moveTo>
                <a:lnTo>
                  <a:pt x="5689885" y="0"/>
                </a:lnTo>
                <a:lnTo>
                  <a:pt x="5689885" y="4214352"/>
                </a:lnTo>
                <a:lnTo>
                  <a:pt x="0" y="4214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6" r="-31214"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3257329" y="842896"/>
            <a:ext cx="3788681" cy="3258266"/>
          </a:xfrm>
          <a:custGeom>
            <a:avLst/>
            <a:gdLst/>
            <a:ahLst/>
            <a:cxnLst/>
            <a:rect l="l" t="t" r="r" b="b"/>
            <a:pathLst>
              <a:path w="3788681" h="3258266">
                <a:moveTo>
                  <a:pt x="0" y="0"/>
                </a:moveTo>
                <a:lnTo>
                  <a:pt x="3788682" y="0"/>
                </a:lnTo>
                <a:lnTo>
                  <a:pt x="3788682" y="3258266"/>
                </a:lnTo>
                <a:lnTo>
                  <a:pt x="0" y="32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317733" y="7642176"/>
            <a:ext cx="3879192" cy="221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6D3FF"/>
                </a:solidFill>
                <a:latin typeface="Bantayog Light"/>
              </a:rPr>
              <a:t>Continuous Glucose Monitoring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84073" y="7642176"/>
            <a:ext cx="3879192" cy="221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6D3FF"/>
                </a:solidFill>
                <a:latin typeface="Bantayog Light"/>
              </a:rPr>
              <a:t>Using an Available Glucometer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26688" y="7884587"/>
            <a:ext cx="3879192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chemeClr val="bg1"/>
                </a:solidFill>
                <a:latin typeface="Aileron Heavy"/>
              </a:rPr>
              <a:t>"JUST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chemeClr val="bg1"/>
                </a:solidFill>
                <a:latin typeface="Aileron Heavy"/>
              </a:rPr>
              <a:t>SLEEP"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endParaRPr lang="en-US" sz="4200" dirty="0">
              <a:solidFill>
                <a:srgbClr val="E6D3FF"/>
              </a:solidFill>
              <a:latin typeface="Aileron Heavy"/>
            </a:endParaRPr>
          </a:p>
        </p:txBody>
      </p:sp>
      <p:sp>
        <p:nvSpPr>
          <p:cNvPr id="9" name="TextBox 9"/>
          <p:cNvSpPr txBox="1"/>
          <p:nvPr/>
        </p:nvSpPr>
        <p:spPr>
          <a:xfrm rot="-2601559">
            <a:off x="4053284" y="1869122"/>
            <a:ext cx="3302754" cy="61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6"/>
              </a:lnSpc>
              <a:spcBef>
                <a:spcPct val="0"/>
              </a:spcBef>
            </a:pPr>
            <a:r>
              <a:rPr lang="en-US" sz="3575">
                <a:solidFill>
                  <a:srgbClr val="FFFFFF"/>
                </a:solidFill>
                <a:latin typeface="Aileron Heavy"/>
              </a:rPr>
              <a:t>400,000 LKR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37186" y="923195"/>
            <a:ext cx="3667247" cy="2958437"/>
            <a:chOff x="0" y="0"/>
            <a:chExt cx="4889663" cy="3944582"/>
          </a:xfrm>
        </p:grpSpPr>
        <p:sp>
          <p:nvSpPr>
            <p:cNvPr id="11" name="Freeform 11"/>
            <p:cNvSpPr/>
            <p:nvPr/>
          </p:nvSpPr>
          <p:spPr>
            <a:xfrm rot="-10800000">
              <a:off x="0" y="0"/>
              <a:ext cx="4586724" cy="3944582"/>
            </a:xfrm>
            <a:custGeom>
              <a:avLst/>
              <a:gdLst/>
              <a:ahLst/>
              <a:cxnLst/>
              <a:rect l="l" t="t" r="r" b="b"/>
              <a:pathLst>
                <a:path w="4586724" h="3944582">
                  <a:moveTo>
                    <a:pt x="0" y="0"/>
                  </a:moveTo>
                  <a:lnTo>
                    <a:pt x="4586724" y="0"/>
                  </a:lnTo>
                  <a:lnTo>
                    <a:pt x="4586724" y="3944582"/>
                  </a:lnTo>
                  <a:lnTo>
                    <a:pt x="0" y="3944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2601559">
              <a:off x="814801" y="1347892"/>
              <a:ext cx="4403672" cy="793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06"/>
                </a:lnSpc>
                <a:spcBef>
                  <a:spcPct val="0"/>
                </a:spcBef>
              </a:pPr>
              <a:r>
                <a:rPr lang="en-US" sz="3575" u="none">
                  <a:solidFill>
                    <a:srgbClr val="FFFFFF"/>
                  </a:solidFill>
                  <a:latin typeface="Aileron Heavy"/>
                </a:rPr>
                <a:t> 4000 LKR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20753" y="1142725"/>
            <a:ext cx="3667247" cy="2958437"/>
            <a:chOff x="0" y="0"/>
            <a:chExt cx="4889663" cy="3944582"/>
          </a:xfrm>
        </p:grpSpPr>
        <p:sp>
          <p:nvSpPr>
            <p:cNvPr id="14" name="Freeform 14"/>
            <p:cNvSpPr/>
            <p:nvPr/>
          </p:nvSpPr>
          <p:spPr>
            <a:xfrm rot="-10800000">
              <a:off x="0" y="0"/>
              <a:ext cx="4586724" cy="3944582"/>
            </a:xfrm>
            <a:custGeom>
              <a:avLst/>
              <a:gdLst/>
              <a:ahLst/>
              <a:cxnLst/>
              <a:rect l="l" t="t" r="r" b="b"/>
              <a:pathLst>
                <a:path w="4586724" h="3944582">
                  <a:moveTo>
                    <a:pt x="0" y="0"/>
                  </a:moveTo>
                  <a:lnTo>
                    <a:pt x="4586724" y="0"/>
                  </a:lnTo>
                  <a:lnTo>
                    <a:pt x="4586724" y="3944582"/>
                  </a:lnTo>
                  <a:lnTo>
                    <a:pt x="0" y="3944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2601559">
              <a:off x="814801" y="1347892"/>
              <a:ext cx="4403672" cy="793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06"/>
                </a:lnSpc>
                <a:spcBef>
                  <a:spcPct val="0"/>
                </a:spcBef>
              </a:pPr>
              <a:r>
                <a:rPr lang="en-US" sz="3575" u="none">
                  <a:solidFill>
                    <a:srgbClr val="FFFFFF"/>
                  </a:solidFill>
                  <a:latin typeface="Aileron Heavy"/>
                </a:rPr>
                <a:t>0 LKR</a:t>
              </a:r>
            </a:p>
          </p:txBody>
        </p:sp>
      </p:grpSp>
      <p:pic>
        <p:nvPicPr>
          <p:cNvPr id="17" name="Picture 16" descr="A yellow face with black dots&#10;&#10;Description automatically generated with low confidence">
            <a:extLst>
              <a:ext uri="{FF2B5EF4-FFF2-40B4-BE49-F238E27FC236}">
                <a16:creationId xmlns:a16="http://schemas.microsoft.com/office/drawing/2014/main" id="{7131DF54-003D-6A94-CF2A-6ADDE04004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778" y="8047371"/>
            <a:ext cx="1123728" cy="11237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1" r="21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472239" y="1096180"/>
            <a:ext cx="15243571" cy="152435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7C2AE8">
                  <a:alpha val="63922"/>
                </a:srgbClr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887468">
            <a:off x="-1671033" y="1897386"/>
            <a:ext cx="13641159" cy="13641159"/>
          </a:xfrm>
          <a:custGeom>
            <a:avLst/>
            <a:gdLst/>
            <a:ahLst/>
            <a:cxnLst/>
            <a:rect l="l" t="t" r="r" b="b"/>
            <a:pathLst>
              <a:path w="13641159" h="13641159">
                <a:moveTo>
                  <a:pt x="0" y="0"/>
                </a:moveTo>
                <a:lnTo>
                  <a:pt x="13641159" y="0"/>
                </a:lnTo>
                <a:lnTo>
                  <a:pt x="13641159" y="13641159"/>
                </a:lnTo>
                <a:lnTo>
                  <a:pt x="0" y="1364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48003" y="2143015"/>
            <a:ext cx="791993" cy="7919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786202" y="2190838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6" y="0"/>
                </a:lnTo>
                <a:lnTo>
                  <a:pt x="715596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96390" y="-409647"/>
            <a:ext cx="1639238" cy="1639238"/>
          </a:xfrm>
          <a:custGeom>
            <a:avLst/>
            <a:gdLst/>
            <a:ahLst/>
            <a:cxnLst/>
            <a:rect l="l" t="t" r="r" b="b"/>
            <a:pathLst>
              <a:path w="1639238" h="1639238">
                <a:moveTo>
                  <a:pt x="0" y="0"/>
                </a:moveTo>
                <a:lnTo>
                  <a:pt x="1639239" y="0"/>
                </a:lnTo>
                <a:lnTo>
                  <a:pt x="1639239" y="1639238"/>
                </a:lnTo>
                <a:lnTo>
                  <a:pt x="0" y="1639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169092" y="2182091"/>
            <a:ext cx="4740637" cy="110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sz="6081">
                <a:solidFill>
                  <a:srgbClr val="000000"/>
                </a:solidFill>
                <a:latin typeface="Poppins Medium Bold"/>
              </a:rPr>
              <a:t>About Our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69092" y="2957585"/>
            <a:ext cx="4740637" cy="110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14"/>
              </a:lnSpc>
            </a:pPr>
            <a:r>
              <a:rPr lang="en-US" sz="6081">
                <a:solidFill>
                  <a:srgbClr val="321174"/>
                </a:solidFill>
                <a:latin typeface="Poppins ExtraBold"/>
              </a:rPr>
              <a:t>Vision...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948" y="2957585"/>
            <a:ext cx="10488355" cy="675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AF6FF"/>
                </a:solidFill>
                <a:latin typeface="Aileron Heavy"/>
              </a:rPr>
              <a:t>Affordable Diabetic Solutions For Everyone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7C2AE8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149080" y="1803294"/>
            <a:ext cx="5957358" cy="7766685"/>
            <a:chOff x="0" y="0"/>
            <a:chExt cx="4870704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704" cy="6350000"/>
            </a:xfrm>
            <a:custGeom>
              <a:avLst/>
              <a:gdLst/>
              <a:ahLst/>
              <a:cxnLst/>
              <a:rect l="l" t="t" r="r" b="b"/>
              <a:pathLst>
                <a:path w="4870704" h="6350000">
                  <a:moveTo>
                    <a:pt x="4870704" y="0"/>
                  </a:moveTo>
                  <a:lnTo>
                    <a:pt x="4870704" y="4086098"/>
                  </a:lnTo>
                  <a:cubicBezTo>
                    <a:pt x="4870704" y="5336286"/>
                    <a:pt x="3780536" y="6349873"/>
                    <a:pt x="2435606" y="6350000"/>
                  </a:cubicBezTo>
                  <a:lnTo>
                    <a:pt x="2435098" y="6350000"/>
                  </a:lnTo>
                  <a:cubicBezTo>
                    <a:pt x="1090676" y="6349873"/>
                    <a:pt x="635" y="5336921"/>
                    <a:pt x="0" y="4087241"/>
                  </a:cubicBezTo>
                  <a:lnTo>
                    <a:pt x="0" y="0"/>
                  </a:lnTo>
                  <a:cubicBezTo>
                    <a:pt x="772668" y="209804"/>
                    <a:pt x="1589913" y="322326"/>
                    <a:pt x="2435352" y="322326"/>
                  </a:cubicBezTo>
                  <a:cubicBezTo>
                    <a:pt x="3280918" y="322326"/>
                    <a:pt x="4098163" y="209804"/>
                    <a:pt x="4870704" y="0"/>
                  </a:cubicBezTo>
                  <a:close/>
                </a:path>
              </a:pathLst>
            </a:custGeom>
            <a:solidFill>
              <a:srgbClr val="000000">
                <a:alpha val="1098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-7227080" y="-1848026"/>
            <a:ext cx="13427319" cy="13427319"/>
          </a:xfrm>
          <a:custGeom>
            <a:avLst/>
            <a:gdLst/>
            <a:ahLst/>
            <a:cxnLst/>
            <a:rect l="l" t="t" r="r" b="b"/>
            <a:pathLst>
              <a:path w="13427319" h="13427319">
                <a:moveTo>
                  <a:pt x="0" y="0"/>
                </a:moveTo>
                <a:lnTo>
                  <a:pt x="13427319" y="0"/>
                </a:lnTo>
                <a:lnTo>
                  <a:pt x="13427319" y="13427319"/>
                </a:lnTo>
                <a:lnTo>
                  <a:pt x="0" y="1342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6942" y="3819257"/>
            <a:ext cx="9022938" cy="3214422"/>
          </a:xfrm>
          <a:custGeom>
            <a:avLst/>
            <a:gdLst/>
            <a:ahLst/>
            <a:cxnLst/>
            <a:rect l="l" t="t" r="r" b="b"/>
            <a:pathLst>
              <a:path w="9022938" h="3214422">
                <a:moveTo>
                  <a:pt x="0" y="0"/>
                </a:moveTo>
                <a:lnTo>
                  <a:pt x="9022938" y="0"/>
                </a:lnTo>
                <a:lnTo>
                  <a:pt x="9022938" y="3214422"/>
                </a:lnTo>
                <a:lnTo>
                  <a:pt x="0" y="321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5517" y="3578479"/>
            <a:ext cx="9022938" cy="3214422"/>
          </a:xfrm>
          <a:custGeom>
            <a:avLst/>
            <a:gdLst/>
            <a:ahLst/>
            <a:cxnLst/>
            <a:rect l="l" t="t" r="r" b="b"/>
            <a:pathLst>
              <a:path w="9022938" h="3214422">
                <a:moveTo>
                  <a:pt x="0" y="0"/>
                </a:moveTo>
                <a:lnTo>
                  <a:pt x="9022938" y="0"/>
                </a:lnTo>
                <a:lnTo>
                  <a:pt x="9022938" y="3214422"/>
                </a:lnTo>
                <a:lnTo>
                  <a:pt x="0" y="321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33135" y="4013109"/>
            <a:ext cx="2395283" cy="2390474"/>
          </a:xfrm>
          <a:custGeom>
            <a:avLst/>
            <a:gdLst/>
            <a:ahLst/>
            <a:cxnLst/>
            <a:rect l="l" t="t" r="r" b="b"/>
            <a:pathLst>
              <a:path w="2395283" h="2390474">
                <a:moveTo>
                  <a:pt x="0" y="0"/>
                </a:moveTo>
                <a:lnTo>
                  <a:pt x="2395283" y="0"/>
                </a:lnTo>
                <a:lnTo>
                  <a:pt x="2395283" y="2390473"/>
                </a:lnTo>
                <a:lnTo>
                  <a:pt x="0" y="2390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59693" y="4013109"/>
            <a:ext cx="2300252" cy="2300252"/>
          </a:xfrm>
          <a:custGeom>
            <a:avLst/>
            <a:gdLst/>
            <a:ahLst/>
            <a:cxnLst/>
            <a:rect l="l" t="t" r="r" b="b"/>
            <a:pathLst>
              <a:path w="2300252" h="2300252">
                <a:moveTo>
                  <a:pt x="0" y="0"/>
                </a:moveTo>
                <a:lnTo>
                  <a:pt x="2300252" y="0"/>
                </a:lnTo>
                <a:lnTo>
                  <a:pt x="2300252" y="2300252"/>
                </a:lnTo>
                <a:lnTo>
                  <a:pt x="0" y="230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38118" y="4208412"/>
            <a:ext cx="1950945" cy="1947027"/>
          </a:xfrm>
          <a:custGeom>
            <a:avLst/>
            <a:gdLst/>
            <a:ahLst/>
            <a:cxnLst/>
            <a:rect l="l" t="t" r="r" b="b"/>
            <a:pathLst>
              <a:path w="1950945" h="1947027">
                <a:moveTo>
                  <a:pt x="0" y="0"/>
                </a:moveTo>
                <a:lnTo>
                  <a:pt x="1950945" y="0"/>
                </a:lnTo>
                <a:lnTo>
                  <a:pt x="1950945" y="1947028"/>
                </a:lnTo>
                <a:lnTo>
                  <a:pt x="0" y="19470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88215" y="4241631"/>
            <a:ext cx="1843207" cy="1843207"/>
          </a:xfrm>
          <a:custGeom>
            <a:avLst/>
            <a:gdLst/>
            <a:ahLst/>
            <a:cxnLst/>
            <a:rect l="l" t="t" r="r" b="b"/>
            <a:pathLst>
              <a:path w="1843207" h="1843207">
                <a:moveTo>
                  <a:pt x="0" y="0"/>
                </a:moveTo>
                <a:lnTo>
                  <a:pt x="1843207" y="0"/>
                </a:lnTo>
                <a:lnTo>
                  <a:pt x="1843207" y="1843207"/>
                </a:lnTo>
                <a:lnTo>
                  <a:pt x="0" y="18432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12933" y="4571705"/>
            <a:ext cx="993770" cy="1183060"/>
          </a:xfrm>
          <a:custGeom>
            <a:avLst/>
            <a:gdLst/>
            <a:ahLst/>
            <a:cxnLst/>
            <a:rect l="l" t="t" r="r" b="b"/>
            <a:pathLst>
              <a:path w="993770" h="1183060">
                <a:moveTo>
                  <a:pt x="0" y="0"/>
                </a:moveTo>
                <a:lnTo>
                  <a:pt x="993771" y="0"/>
                </a:lnTo>
                <a:lnTo>
                  <a:pt x="993771" y="1183060"/>
                </a:lnTo>
                <a:lnTo>
                  <a:pt x="0" y="1183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1047" y="710134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76886" y="1559768"/>
            <a:ext cx="791993" cy="79199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15085" y="1607591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03775" y="2610982"/>
            <a:ext cx="791993" cy="791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41974" y="2658805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2943614">
            <a:off x="14650997" y="412714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2943614">
            <a:off x="16965507" y="2451735"/>
            <a:ext cx="791993" cy="7919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2943614">
            <a:off x="16996436" y="2496241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AutoShape 30"/>
          <p:cNvSpPr/>
          <p:nvPr/>
        </p:nvSpPr>
        <p:spPr>
          <a:xfrm>
            <a:off x="16194047" y="9660820"/>
            <a:ext cx="11674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Freeform 31"/>
          <p:cNvSpPr/>
          <p:nvPr/>
        </p:nvSpPr>
        <p:spPr>
          <a:xfrm>
            <a:off x="-2875330" y="9258300"/>
            <a:ext cx="4241017" cy="2320993"/>
          </a:xfrm>
          <a:custGeom>
            <a:avLst/>
            <a:gdLst/>
            <a:ahLst/>
            <a:cxnLst/>
            <a:rect l="l" t="t" r="r" b="b"/>
            <a:pathLst>
              <a:path w="4241017" h="2320993">
                <a:moveTo>
                  <a:pt x="0" y="0"/>
                </a:moveTo>
                <a:lnTo>
                  <a:pt x="4241017" y="0"/>
                </a:lnTo>
                <a:lnTo>
                  <a:pt x="4241017" y="2320993"/>
                </a:lnTo>
                <a:lnTo>
                  <a:pt x="0" y="23209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1349962" y="2065186"/>
            <a:ext cx="5555594" cy="7242900"/>
            <a:chOff x="0" y="0"/>
            <a:chExt cx="4870704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70704" cy="6350000"/>
            </a:xfrm>
            <a:custGeom>
              <a:avLst/>
              <a:gdLst/>
              <a:ahLst/>
              <a:cxnLst/>
              <a:rect l="l" t="t" r="r" b="b"/>
              <a:pathLst>
                <a:path w="4870704" h="6350000">
                  <a:moveTo>
                    <a:pt x="4870704" y="0"/>
                  </a:moveTo>
                  <a:lnTo>
                    <a:pt x="4870704" y="4086098"/>
                  </a:lnTo>
                  <a:cubicBezTo>
                    <a:pt x="4870704" y="5336286"/>
                    <a:pt x="3780536" y="6349873"/>
                    <a:pt x="2435606" y="6350000"/>
                  </a:cubicBezTo>
                  <a:lnTo>
                    <a:pt x="2435098" y="6350000"/>
                  </a:lnTo>
                  <a:cubicBezTo>
                    <a:pt x="1090676" y="6349873"/>
                    <a:pt x="635" y="5336921"/>
                    <a:pt x="0" y="4087241"/>
                  </a:cubicBezTo>
                  <a:lnTo>
                    <a:pt x="0" y="0"/>
                  </a:lnTo>
                  <a:cubicBezTo>
                    <a:pt x="772668" y="209804"/>
                    <a:pt x="1589913" y="322326"/>
                    <a:pt x="2435352" y="322326"/>
                  </a:cubicBezTo>
                  <a:cubicBezTo>
                    <a:pt x="3280918" y="322326"/>
                    <a:pt x="4098163" y="209804"/>
                    <a:pt x="4870704" y="0"/>
                  </a:cubicBezTo>
                  <a:close/>
                </a:path>
              </a:pathLst>
            </a:custGeom>
            <a:blipFill>
              <a:blip r:embed="rId17"/>
              <a:stretch>
                <a:fillRect l="-15185" r="-15185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611673" y="4325004"/>
            <a:ext cx="6127859" cy="84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4689">
                <a:solidFill>
                  <a:srgbClr val="000000"/>
                </a:solidFill>
                <a:latin typeface="Poppins ExtraBold"/>
              </a:rPr>
              <a:t>Why NightWatch?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11673" y="5331218"/>
            <a:ext cx="5598226" cy="61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4"/>
              </a:lnSpc>
            </a:pPr>
            <a:r>
              <a:rPr lang="en-US" sz="3482">
                <a:solidFill>
                  <a:srgbClr val="000000"/>
                </a:solidFill>
                <a:latin typeface="Poppins Medium"/>
              </a:rPr>
              <a:t>We Provide Solutions.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7080" y="-1848026"/>
            <a:ext cx="13427319" cy="13427319"/>
          </a:xfrm>
          <a:custGeom>
            <a:avLst/>
            <a:gdLst/>
            <a:ahLst/>
            <a:cxnLst/>
            <a:rect l="l" t="t" r="r" b="b"/>
            <a:pathLst>
              <a:path w="13427319" h="13427319">
                <a:moveTo>
                  <a:pt x="0" y="0"/>
                </a:moveTo>
                <a:lnTo>
                  <a:pt x="13427319" y="0"/>
                </a:lnTo>
                <a:lnTo>
                  <a:pt x="13427319" y="13427319"/>
                </a:lnTo>
                <a:lnTo>
                  <a:pt x="0" y="1342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9380" y="513488"/>
            <a:ext cx="3338270" cy="4352146"/>
            <a:chOff x="0" y="0"/>
            <a:chExt cx="4451027" cy="580286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4451027" cy="5802861"/>
              <a:chOff x="0" y="0"/>
              <a:chExt cx="4870704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70704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870704" h="6350000">
                    <a:moveTo>
                      <a:pt x="4870704" y="0"/>
                    </a:moveTo>
                    <a:lnTo>
                      <a:pt x="4870704" y="4086098"/>
                    </a:lnTo>
                    <a:cubicBezTo>
                      <a:pt x="4870704" y="5336286"/>
                      <a:pt x="3780536" y="6349873"/>
                      <a:pt x="2435606" y="6350000"/>
                    </a:cubicBezTo>
                    <a:lnTo>
                      <a:pt x="2435098" y="6350000"/>
                    </a:lnTo>
                    <a:cubicBezTo>
                      <a:pt x="1090676" y="6349873"/>
                      <a:pt x="635" y="5336921"/>
                      <a:pt x="0" y="4087241"/>
                    </a:cubicBezTo>
                    <a:lnTo>
                      <a:pt x="0" y="0"/>
                    </a:lnTo>
                    <a:cubicBezTo>
                      <a:pt x="772668" y="209804"/>
                      <a:pt x="1589913" y="322326"/>
                      <a:pt x="2435352" y="322326"/>
                    </a:cubicBezTo>
                    <a:cubicBezTo>
                      <a:pt x="3280918" y="322326"/>
                      <a:pt x="4098163" y="209804"/>
                      <a:pt x="4870704" y="0"/>
                    </a:cubicBezTo>
                    <a:close/>
                  </a:path>
                </a:pathLst>
              </a:custGeom>
              <a:solidFill>
                <a:srgbClr val="000000">
                  <a:alpha val="1098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50089" y="195672"/>
              <a:ext cx="4150849" cy="5411516"/>
              <a:chOff x="0" y="0"/>
              <a:chExt cx="4870704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70704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870704" h="6350000">
                    <a:moveTo>
                      <a:pt x="4870704" y="0"/>
                    </a:moveTo>
                    <a:lnTo>
                      <a:pt x="4870704" y="4086098"/>
                    </a:lnTo>
                    <a:cubicBezTo>
                      <a:pt x="4870704" y="5336286"/>
                      <a:pt x="3780536" y="6349873"/>
                      <a:pt x="2435606" y="6350000"/>
                    </a:cubicBezTo>
                    <a:lnTo>
                      <a:pt x="2435098" y="6350000"/>
                    </a:lnTo>
                    <a:cubicBezTo>
                      <a:pt x="1090676" y="6349873"/>
                      <a:pt x="635" y="5336921"/>
                      <a:pt x="0" y="4087241"/>
                    </a:cubicBezTo>
                    <a:lnTo>
                      <a:pt x="0" y="0"/>
                    </a:lnTo>
                    <a:cubicBezTo>
                      <a:pt x="772668" y="209804"/>
                      <a:pt x="1589913" y="322326"/>
                      <a:pt x="2435352" y="322326"/>
                    </a:cubicBezTo>
                    <a:cubicBezTo>
                      <a:pt x="3280918" y="322326"/>
                      <a:pt x="4098163" y="209804"/>
                      <a:pt x="4870704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5185" r="-15185"/>
                </a:stretch>
              </a:blip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906942" y="4132490"/>
            <a:ext cx="8143689" cy="2901189"/>
          </a:xfrm>
          <a:custGeom>
            <a:avLst/>
            <a:gdLst/>
            <a:ahLst/>
            <a:cxnLst/>
            <a:rect l="l" t="t" r="r" b="b"/>
            <a:pathLst>
              <a:path w="8143689" h="2901189">
                <a:moveTo>
                  <a:pt x="0" y="0"/>
                </a:moveTo>
                <a:lnTo>
                  <a:pt x="8143689" y="0"/>
                </a:lnTo>
                <a:lnTo>
                  <a:pt x="8143689" y="2901189"/>
                </a:lnTo>
                <a:lnTo>
                  <a:pt x="0" y="290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91047" y="710134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76886" y="1559768"/>
            <a:ext cx="791993" cy="79199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515085" y="1607591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03775" y="2610982"/>
            <a:ext cx="791993" cy="7919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1974" y="2658805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2943614">
            <a:off x="14650997" y="412714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FFFFF">
                  <a:alpha val="27843"/>
                </a:srgbClr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943614">
            <a:off x="16965507" y="2451735"/>
            <a:ext cx="791993" cy="79199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2943614">
            <a:off x="16996436" y="2496241"/>
            <a:ext cx="715595" cy="715595"/>
          </a:xfrm>
          <a:custGeom>
            <a:avLst/>
            <a:gdLst/>
            <a:ahLst/>
            <a:cxnLst/>
            <a:rect l="l" t="t" r="r" b="b"/>
            <a:pathLst>
              <a:path w="715595" h="715595">
                <a:moveTo>
                  <a:pt x="0" y="0"/>
                </a:moveTo>
                <a:lnTo>
                  <a:pt x="715595" y="0"/>
                </a:lnTo>
                <a:lnTo>
                  <a:pt x="715595" y="715595"/>
                </a:lnTo>
                <a:lnTo>
                  <a:pt x="0" y="71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875330" y="9258300"/>
            <a:ext cx="4241017" cy="2320993"/>
          </a:xfrm>
          <a:custGeom>
            <a:avLst/>
            <a:gdLst/>
            <a:ahLst/>
            <a:cxnLst/>
            <a:rect l="l" t="t" r="r" b="b"/>
            <a:pathLst>
              <a:path w="4241017" h="2320993">
                <a:moveTo>
                  <a:pt x="0" y="0"/>
                </a:moveTo>
                <a:lnTo>
                  <a:pt x="4241017" y="0"/>
                </a:lnTo>
                <a:lnTo>
                  <a:pt x="4241017" y="2320993"/>
                </a:lnTo>
                <a:lnTo>
                  <a:pt x="0" y="2320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35517" y="4013109"/>
            <a:ext cx="7802926" cy="2779792"/>
            <a:chOff x="0" y="0"/>
            <a:chExt cx="10403901" cy="37063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403901" cy="3706390"/>
            </a:xfrm>
            <a:custGeom>
              <a:avLst/>
              <a:gdLst/>
              <a:ahLst/>
              <a:cxnLst/>
              <a:rect l="l" t="t" r="r" b="b"/>
              <a:pathLst>
                <a:path w="10403901" h="3706390">
                  <a:moveTo>
                    <a:pt x="0" y="0"/>
                  </a:moveTo>
                  <a:lnTo>
                    <a:pt x="10403901" y="0"/>
                  </a:lnTo>
                  <a:lnTo>
                    <a:pt x="10403901" y="3706390"/>
                  </a:lnTo>
                  <a:lnTo>
                    <a:pt x="0" y="3706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176788" y="501149"/>
              <a:ext cx="2652306" cy="2652306"/>
            </a:xfrm>
            <a:custGeom>
              <a:avLst/>
              <a:gdLst/>
              <a:ahLst/>
              <a:cxnLst/>
              <a:rect l="l" t="t" r="r" b="b"/>
              <a:pathLst>
                <a:path w="2652306" h="2652306">
                  <a:moveTo>
                    <a:pt x="0" y="0"/>
                  </a:moveTo>
                  <a:lnTo>
                    <a:pt x="2652306" y="0"/>
                  </a:lnTo>
                  <a:lnTo>
                    <a:pt x="2652306" y="2652307"/>
                  </a:lnTo>
                  <a:lnTo>
                    <a:pt x="0" y="265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440286" y="764647"/>
              <a:ext cx="2125311" cy="2125311"/>
            </a:xfrm>
            <a:custGeom>
              <a:avLst/>
              <a:gdLst/>
              <a:ahLst/>
              <a:cxnLst/>
              <a:rect l="l" t="t" r="r" b="b"/>
              <a:pathLst>
                <a:path w="2125311" h="2125311">
                  <a:moveTo>
                    <a:pt x="0" y="0"/>
                  </a:moveTo>
                  <a:lnTo>
                    <a:pt x="2125310" y="0"/>
                  </a:lnTo>
                  <a:lnTo>
                    <a:pt x="2125310" y="2125311"/>
                  </a:lnTo>
                  <a:lnTo>
                    <a:pt x="0" y="2125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930007" y="1145239"/>
              <a:ext cx="1145867" cy="1364128"/>
            </a:xfrm>
            <a:custGeom>
              <a:avLst/>
              <a:gdLst/>
              <a:ahLst/>
              <a:cxnLst/>
              <a:rect l="l" t="t" r="r" b="b"/>
              <a:pathLst>
                <a:path w="1145867" h="1364128">
                  <a:moveTo>
                    <a:pt x="0" y="0"/>
                  </a:moveTo>
                  <a:lnTo>
                    <a:pt x="1145868" y="0"/>
                  </a:lnTo>
                  <a:lnTo>
                    <a:pt x="1145868" y="1364127"/>
                  </a:lnTo>
                  <a:lnTo>
                    <a:pt x="0" y="1364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717258" y="1006643"/>
              <a:ext cx="7065730" cy="1488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68"/>
                </a:lnSpc>
              </a:pPr>
              <a:r>
                <a:rPr lang="en-US" sz="6477">
                  <a:solidFill>
                    <a:srgbClr val="000000"/>
                  </a:solidFill>
                  <a:latin typeface="Poppins ExtraBold"/>
                </a:rPr>
                <a:t>Our Device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305014" y="4369123"/>
            <a:ext cx="2033748" cy="2029665"/>
            <a:chOff x="0" y="0"/>
            <a:chExt cx="2711665" cy="27062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11665" cy="2706219"/>
            </a:xfrm>
            <a:custGeom>
              <a:avLst/>
              <a:gdLst/>
              <a:ahLst/>
              <a:cxnLst/>
              <a:rect l="l" t="t" r="r" b="b"/>
              <a:pathLst>
                <a:path w="2711665" h="2706219">
                  <a:moveTo>
                    <a:pt x="0" y="0"/>
                  </a:moveTo>
                  <a:lnTo>
                    <a:pt x="2711665" y="0"/>
                  </a:lnTo>
                  <a:lnTo>
                    <a:pt x="2711665" y="2706219"/>
                  </a:lnTo>
                  <a:lnTo>
                    <a:pt x="0" y="2706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251515" y="244851"/>
              <a:ext cx="2208635" cy="2204200"/>
            </a:xfrm>
            <a:custGeom>
              <a:avLst/>
              <a:gdLst/>
              <a:ahLst/>
              <a:cxnLst/>
              <a:rect l="l" t="t" r="r" b="b"/>
              <a:pathLst>
                <a:path w="2208635" h="2204200">
                  <a:moveTo>
                    <a:pt x="0" y="0"/>
                  </a:moveTo>
                  <a:lnTo>
                    <a:pt x="2208635" y="0"/>
                  </a:lnTo>
                  <a:lnTo>
                    <a:pt x="2208635" y="2204201"/>
                  </a:lnTo>
                  <a:lnTo>
                    <a:pt x="0" y="220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9004560" y="6792901"/>
            <a:ext cx="8060754" cy="2871644"/>
            <a:chOff x="0" y="0"/>
            <a:chExt cx="10747672" cy="382885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747672" cy="3828858"/>
            </a:xfrm>
            <a:custGeom>
              <a:avLst/>
              <a:gdLst/>
              <a:ahLst/>
              <a:cxnLst/>
              <a:rect l="l" t="t" r="r" b="b"/>
              <a:pathLst>
                <a:path w="10747672" h="3828858">
                  <a:moveTo>
                    <a:pt x="0" y="0"/>
                  </a:moveTo>
                  <a:lnTo>
                    <a:pt x="10747672" y="0"/>
                  </a:lnTo>
                  <a:lnTo>
                    <a:pt x="10747672" y="3828858"/>
                  </a:lnTo>
                  <a:lnTo>
                    <a:pt x="0" y="3828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716883" y="638761"/>
              <a:ext cx="9313906" cy="261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1F1A1D"/>
                  </a:solidFill>
                  <a:latin typeface="Canva Sans Bold"/>
                </a:rPr>
                <a:t>Connect through Bluetooth with phone to indicate glucose levels.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639429" y="1676370"/>
            <a:ext cx="6344955" cy="1153628"/>
            <a:chOff x="0" y="0"/>
            <a:chExt cx="8459940" cy="153817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459940" cy="1538171"/>
            </a:xfrm>
            <a:custGeom>
              <a:avLst/>
              <a:gdLst/>
              <a:ahLst/>
              <a:cxnLst/>
              <a:rect l="l" t="t" r="r" b="b"/>
              <a:pathLst>
                <a:path w="8459940" h="1538171">
                  <a:moveTo>
                    <a:pt x="0" y="0"/>
                  </a:moveTo>
                  <a:lnTo>
                    <a:pt x="8459940" y="0"/>
                  </a:lnTo>
                  <a:lnTo>
                    <a:pt x="8459940" y="1538171"/>
                  </a:lnTo>
                  <a:lnTo>
                    <a:pt x="0" y="1538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26357" y="351982"/>
              <a:ext cx="8433583" cy="767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4"/>
                </a:lnSpc>
              </a:pPr>
              <a:r>
                <a:rPr lang="en-US" sz="3502">
                  <a:solidFill>
                    <a:srgbClr val="000000"/>
                  </a:solidFill>
                  <a:latin typeface="Canva Sans Bold"/>
                </a:rPr>
                <a:t>Non - invasive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9144000" y="3527143"/>
            <a:ext cx="8060754" cy="2871644"/>
          </a:xfrm>
          <a:custGeom>
            <a:avLst/>
            <a:gdLst/>
            <a:ahLst/>
            <a:cxnLst/>
            <a:rect l="l" t="t" r="r" b="b"/>
            <a:pathLst>
              <a:path w="8060754" h="2871644">
                <a:moveTo>
                  <a:pt x="0" y="0"/>
                </a:moveTo>
                <a:lnTo>
                  <a:pt x="8060754" y="0"/>
                </a:lnTo>
                <a:lnTo>
                  <a:pt x="8060754" y="2871644"/>
                </a:lnTo>
                <a:lnTo>
                  <a:pt x="0" y="28716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87917" y="4165509"/>
            <a:ext cx="7802926" cy="2779792"/>
            <a:chOff x="0" y="0"/>
            <a:chExt cx="10403901" cy="37063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03901" cy="3706390"/>
            </a:xfrm>
            <a:custGeom>
              <a:avLst/>
              <a:gdLst/>
              <a:ahLst/>
              <a:cxnLst/>
              <a:rect l="l" t="t" r="r" b="b"/>
              <a:pathLst>
                <a:path w="10403901" h="3706390">
                  <a:moveTo>
                    <a:pt x="0" y="0"/>
                  </a:moveTo>
                  <a:lnTo>
                    <a:pt x="10403901" y="0"/>
                  </a:lnTo>
                  <a:lnTo>
                    <a:pt x="10403901" y="3706390"/>
                  </a:lnTo>
                  <a:lnTo>
                    <a:pt x="0" y="3706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7176788" y="501149"/>
              <a:ext cx="2652306" cy="2652306"/>
            </a:xfrm>
            <a:custGeom>
              <a:avLst/>
              <a:gdLst/>
              <a:ahLst/>
              <a:cxnLst/>
              <a:rect l="l" t="t" r="r" b="b"/>
              <a:pathLst>
                <a:path w="2652306" h="2652306">
                  <a:moveTo>
                    <a:pt x="0" y="0"/>
                  </a:moveTo>
                  <a:lnTo>
                    <a:pt x="2652306" y="0"/>
                  </a:lnTo>
                  <a:lnTo>
                    <a:pt x="2652306" y="2652307"/>
                  </a:lnTo>
                  <a:lnTo>
                    <a:pt x="0" y="265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7440286" y="764647"/>
              <a:ext cx="2125311" cy="2125311"/>
            </a:xfrm>
            <a:custGeom>
              <a:avLst/>
              <a:gdLst/>
              <a:ahLst/>
              <a:cxnLst/>
              <a:rect l="l" t="t" r="r" b="b"/>
              <a:pathLst>
                <a:path w="2125311" h="2125311">
                  <a:moveTo>
                    <a:pt x="0" y="0"/>
                  </a:moveTo>
                  <a:lnTo>
                    <a:pt x="2125310" y="0"/>
                  </a:lnTo>
                  <a:lnTo>
                    <a:pt x="2125310" y="2125311"/>
                  </a:lnTo>
                  <a:lnTo>
                    <a:pt x="0" y="2125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7930007" y="1145239"/>
              <a:ext cx="1145867" cy="1364128"/>
            </a:xfrm>
            <a:custGeom>
              <a:avLst/>
              <a:gdLst/>
              <a:ahLst/>
              <a:cxnLst/>
              <a:rect l="l" t="t" r="r" b="b"/>
              <a:pathLst>
                <a:path w="1145867" h="1364128">
                  <a:moveTo>
                    <a:pt x="0" y="0"/>
                  </a:moveTo>
                  <a:lnTo>
                    <a:pt x="1145868" y="0"/>
                  </a:lnTo>
                  <a:lnTo>
                    <a:pt x="1145868" y="1364127"/>
                  </a:lnTo>
                  <a:lnTo>
                    <a:pt x="0" y="1364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TextBox 49"/>
            <p:cNvSpPr txBox="1"/>
            <p:nvPr/>
          </p:nvSpPr>
          <p:spPr>
            <a:xfrm>
              <a:off x="717258" y="1006643"/>
              <a:ext cx="7065730" cy="1488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68"/>
                </a:lnSpc>
              </a:pPr>
              <a:r>
                <a:rPr lang="en-US" sz="6477">
                  <a:solidFill>
                    <a:srgbClr val="000000"/>
                  </a:solidFill>
                  <a:latin typeface="Poppins ExtraBold"/>
                </a:rPr>
                <a:t>Our Device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14792102" y="-76201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5023739" y="0"/>
            <a:ext cx="3558294" cy="2925421"/>
          </a:xfrm>
          <a:custGeom>
            <a:avLst/>
            <a:gdLst/>
            <a:ahLst/>
            <a:cxnLst/>
            <a:rect l="l" t="t" r="r" b="b"/>
            <a:pathLst>
              <a:path w="3558294" h="2925421">
                <a:moveTo>
                  <a:pt x="0" y="0"/>
                </a:moveTo>
                <a:lnTo>
                  <a:pt x="3558294" y="0"/>
                </a:lnTo>
                <a:lnTo>
                  <a:pt x="3558294" y="2925421"/>
                </a:lnTo>
                <a:lnTo>
                  <a:pt x="0" y="292542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5526949" y="3374400"/>
            <a:ext cx="3669109" cy="3669109"/>
          </a:xfrm>
          <a:custGeom>
            <a:avLst/>
            <a:gdLst/>
            <a:ahLst/>
            <a:cxnLst/>
            <a:rect l="l" t="t" r="r" b="b"/>
            <a:pathLst>
              <a:path w="3669109" h="3669109">
                <a:moveTo>
                  <a:pt x="0" y="0"/>
                </a:moveTo>
                <a:lnTo>
                  <a:pt x="3669109" y="0"/>
                </a:lnTo>
                <a:lnTo>
                  <a:pt x="3669109" y="3669109"/>
                </a:lnTo>
                <a:lnTo>
                  <a:pt x="0" y="366910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5332704" y="3406350"/>
            <a:ext cx="3465219" cy="3465219"/>
          </a:xfrm>
          <a:custGeom>
            <a:avLst/>
            <a:gdLst/>
            <a:ahLst/>
            <a:cxnLst/>
            <a:rect l="l" t="t" r="r" b="b"/>
            <a:pathLst>
              <a:path w="3465219" h="3465219">
                <a:moveTo>
                  <a:pt x="0" y="0"/>
                </a:moveTo>
                <a:lnTo>
                  <a:pt x="3465219" y="0"/>
                </a:lnTo>
                <a:lnTo>
                  <a:pt x="3465219" y="3465219"/>
                </a:lnTo>
                <a:lnTo>
                  <a:pt x="0" y="346521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6305014" y="7043509"/>
            <a:ext cx="3669109" cy="3669109"/>
          </a:xfrm>
          <a:custGeom>
            <a:avLst/>
            <a:gdLst/>
            <a:ahLst/>
            <a:cxnLst/>
            <a:rect l="l" t="t" r="r" b="b"/>
            <a:pathLst>
              <a:path w="3669109" h="3669109">
                <a:moveTo>
                  <a:pt x="0" y="0"/>
                </a:moveTo>
                <a:lnTo>
                  <a:pt x="3669109" y="0"/>
                </a:lnTo>
                <a:lnTo>
                  <a:pt x="3669109" y="3669110"/>
                </a:lnTo>
                <a:lnTo>
                  <a:pt x="0" y="366911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6817031" y="7714579"/>
            <a:ext cx="2326969" cy="2326969"/>
          </a:xfrm>
          <a:custGeom>
            <a:avLst/>
            <a:gdLst/>
            <a:ahLst/>
            <a:cxnLst/>
            <a:rect l="l" t="t" r="r" b="b"/>
            <a:pathLst>
              <a:path w="2326969" h="2326969">
                <a:moveTo>
                  <a:pt x="0" y="0"/>
                </a:moveTo>
                <a:lnTo>
                  <a:pt x="2326969" y="0"/>
                </a:lnTo>
                <a:lnTo>
                  <a:pt x="2326969" y="2326969"/>
                </a:lnTo>
                <a:lnTo>
                  <a:pt x="0" y="2326969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9539694" y="3837568"/>
            <a:ext cx="7525620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</a:rPr>
              <a:t>Alarms the user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</a:rPr>
              <a:t>in case of 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</a:rPr>
              <a:t>hypoglycaemia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062D">
                <a:alpha val="100000"/>
              </a:srgbClr>
            </a:gs>
            <a:gs pos="100000">
              <a:srgbClr val="DA1AD8">
                <a:alpha val="100000"/>
              </a:srgbClr>
            </a:gs>
          </a:gsLst>
          <a:lin ang="2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87468">
            <a:off x="-2948047" y="2062925"/>
            <a:ext cx="13641159" cy="13641159"/>
          </a:xfrm>
          <a:custGeom>
            <a:avLst/>
            <a:gdLst/>
            <a:ahLst/>
            <a:cxnLst/>
            <a:rect l="l" t="t" r="r" b="b"/>
            <a:pathLst>
              <a:path w="13641159" h="13641159">
                <a:moveTo>
                  <a:pt x="0" y="0"/>
                </a:moveTo>
                <a:lnTo>
                  <a:pt x="13641159" y="0"/>
                </a:lnTo>
                <a:lnTo>
                  <a:pt x="13641159" y="13641159"/>
                </a:lnTo>
                <a:lnTo>
                  <a:pt x="0" y="1364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41455" y="5616732"/>
            <a:ext cx="10635203" cy="4195539"/>
          </a:xfrm>
          <a:custGeom>
            <a:avLst/>
            <a:gdLst/>
            <a:ahLst/>
            <a:cxnLst/>
            <a:rect l="l" t="t" r="r" b="b"/>
            <a:pathLst>
              <a:path w="10635203" h="4195539">
                <a:moveTo>
                  <a:pt x="0" y="0"/>
                </a:moveTo>
                <a:lnTo>
                  <a:pt x="10635203" y="0"/>
                </a:lnTo>
                <a:lnTo>
                  <a:pt x="10635203" y="4195539"/>
                </a:lnTo>
                <a:lnTo>
                  <a:pt x="0" y="419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15168" y="640883"/>
            <a:ext cx="6891596" cy="4502617"/>
          </a:xfrm>
          <a:custGeom>
            <a:avLst/>
            <a:gdLst/>
            <a:ahLst/>
            <a:cxnLst/>
            <a:rect l="l" t="t" r="r" b="b"/>
            <a:pathLst>
              <a:path w="6891596" h="4502617">
                <a:moveTo>
                  <a:pt x="0" y="0"/>
                </a:moveTo>
                <a:lnTo>
                  <a:pt x="6891595" y="0"/>
                </a:lnTo>
                <a:lnTo>
                  <a:pt x="6891595" y="4502617"/>
                </a:lnTo>
                <a:lnTo>
                  <a:pt x="0" y="45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968" y="3548097"/>
            <a:ext cx="7887622" cy="178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Aileron Regular Bold"/>
              </a:rPr>
              <a:t>Unveiling the Power of NIR Rays...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1670" y="646444"/>
            <a:ext cx="6034946" cy="139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Poppins Medium"/>
              </a:rPr>
              <a:t>What is NIR?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538</Words>
  <Application>Microsoft Office PowerPoint</Application>
  <PresentationFormat>Custom</PresentationFormat>
  <Paragraphs>85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Poppins Medium</vt:lpstr>
      <vt:lpstr>Calibri</vt:lpstr>
      <vt:lpstr>Poppins Medium Bold</vt:lpstr>
      <vt:lpstr>Bantayog Light</vt:lpstr>
      <vt:lpstr>Canva Sans Bold</vt:lpstr>
      <vt:lpstr>Arial</vt:lpstr>
      <vt:lpstr>Poppins ExtraBold Bold</vt:lpstr>
      <vt:lpstr>Aileron Heavy</vt:lpstr>
      <vt:lpstr>Poppins ExtraBold</vt:lpstr>
      <vt:lpstr>Canva Sans</vt:lpstr>
      <vt:lpstr>Aileron Regular Bold</vt:lpstr>
      <vt:lpstr>Lovelo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Nightwatch</dc:title>
  <cp:lastModifiedBy>ravindu madushan</cp:lastModifiedBy>
  <cp:revision>6</cp:revision>
  <dcterms:created xsi:type="dcterms:W3CDTF">2006-08-16T00:00:00Z</dcterms:created>
  <dcterms:modified xsi:type="dcterms:W3CDTF">2023-06-11T06:08:08Z</dcterms:modified>
  <dc:identifier>DAFjg-gwYlE</dc:identifier>
</cp:coreProperties>
</file>